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304" r:id="rId5"/>
    <p:sldId id="265" r:id="rId6"/>
    <p:sldId id="266" r:id="rId7"/>
    <p:sldId id="267" r:id="rId8"/>
    <p:sldId id="259" r:id="rId9"/>
    <p:sldId id="260" r:id="rId10"/>
    <p:sldId id="263" r:id="rId11"/>
    <p:sldId id="309" r:id="rId12"/>
    <p:sldId id="343" r:id="rId13"/>
    <p:sldId id="261" r:id="rId14"/>
    <p:sldId id="262" r:id="rId15"/>
    <p:sldId id="341" r:id="rId16"/>
    <p:sldId id="340" r:id="rId17"/>
    <p:sldId id="316" r:id="rId18"/>
    <p:sldId id="317" r:id="rId19"/>
    <p:sldId id="318" r:id="rId20"/>
    <p:sldId id="319" r:id="rId21"/>
    <p:sldId id="320" r:id="rId22"/>
    <p:sldId id="321" r:id="rId23"/>
    <p:sldId id="270" r:id="rId24"/>
    <p:sldId id="269" r:id="rId25"/>
    <p:sldId id="272" r:id="rId26"/>
    <p:sldId id="273" r:id="rId27"/>
    <p:sldId id="274" r:id="rId28"/>
    <p:sldId id="281" r:id="rId29"/>
    <p:sldId id="275" r:id="rId30"/>
    <p:sldId id="322" r:id="rId31"/>
    <p:sldId id="342" r:id="rId32"/>
    <p:sldId id="328" r:id="rId33"/>
    <p:sldId id="345" r:id="rId34"/>
    <p:sldId id="344" r:id="rId35"/>
    <p:sldId id="323" r:id="rId36"/>
    <p:sldId id="324" r:id="rId37"/>
    <p:sldId id="325" r:id="rId38"/>
    <p:sldId id="327" r:id="rId39"/>
    <p:sldId id="293" r:id="rId40"/>
    <p:sldId id="291" r:id="rId41"/>
    <p:sldId id="294" r:id="rId42"/>
    <p:sldId id="295" r:id="rId43"/>
    <p:sldId id="296" r:id="rId44"/>
    <p:sldId id="298" r:id="rId45"/>
    <p:sldId id="337" r:id="rId46"/>
    <p:sldId id="297" r:id="rId47"/>
    <p:sldId id="339" r:id="rId48"/>
    <p:sldId id="336" r:id="rId49"/>
    <p:sldId id="299" r:id="rId50"/>
    <p:sldId id="329" r:id="rId51"/>
    <p:sldId id="330" r:id="rId52"/>
    <p:sldId id="332" r:id="rId53"/>
    <p:sldId id="300" r:id="rId54"/>
    <p:sldId id="334" r:id="rId55"/>
    <p:sldId id="335" r:id="rId56"/>
    <p:sldId id="302" r:id="rId57"/>
  </p:sldIdLst>
  <p:sldSz cx="5327650" cy="75596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1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0" autoAdjust="0"/>
    <p:restoredTop sz="94660"/>
  </p:normalViewPr>
  <p:slideViewPr>
    <p:cSldViewPr snapToGrid="0">
      <p:cViewPr>
        <p:scale>
          <a:sx n="100" d="100"/>
          <a:sy n="100" d="100"/>
        </p:scale>
        <p:origin x="-510" y="-246"/>
      </p:cViewPr>
      <p:guideLst>
        <p:guide orient="horz" pos="2381"/>
        <p:guide pos="1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978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08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41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8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46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79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8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2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19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88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9A887-5191-4B2D-960E-179F8E91794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0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microsoft.com/office/2007/relationships/hdphoto" Target="../media/hdphoto2.wdp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microsoft.com/office/2007/relationships/hdphoto" Target="../media/hdphoto5.wdp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E4D0A5A-EA98-455D-AD1D-43C68F39B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9631"/>
            <a:ext cx="5327650" cy="50843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317097E-AD83-4B98-A887-9447B3F2E1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6" b="71338"/>
          <a:stretch/>
        </p:blipFill>
        <p:spPr>
          <a:xfrm>
            <a:off x="109538" y="92423"/>
            <a:ext cx="5083599" cy="92333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3E79FCB-1BD6-4441-B75C-23107FDEE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" y="1300423"/>
            <a:ext cx="607725" cy="5655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3CB46B9-D5D5-4648-B92D-2EAEF7DF08B3}"/>
              </a:ext>
            </a:extLst>
          </p:cNvPr>
          <p:cNvSpPr txBox="1"/>
          <p:nvPr/>
        </p:nvSpPr>
        <p:spPr>
          <a:xfrm>
            <a:off x="1106824" y="1828374"/>
            <a:ext cx="339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ПОДРОБНАЯ ИНСТРУКЦИЯ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4429AA9-6A23-4356-B9C1-A970F5218269}"/>
              </a:ext>
            </a:extLst>
          </p:cNvPr>
          <p:cNvSpPr txBox="1"/>
          <p:nvPr/>
        </p:nvSpPr>
        <p:spPr>
          <a:xfrm>
            <a:off x="552450" y="2148257"/>
            <a:ext cx="4424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ПО ЭКСПЛУАТАЦИИ ГАЗОВОГО ВСТРАИВАЕМОГО ДУХОВОГО ШКАФА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EOGC604B/W/S/X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3396147" y="709145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20335E9-4C8E-4513-AA4C-369164257B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8" y="6636139"/>
            <a:ext cx="486983" cy="4886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26" y="3348586"/>
            <a:ext cx="2618242" cy="258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3366" y="7145315"/>
            <a:ext cx="55816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Ver.01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4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08AB4C8-F57C-4456-9AB6-38BE56DEF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3A1E7B-7625-4D56-AD70-ED1357E0E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74C7DF-B9BA-49E4-AAC0-24C953E1E13A}"/>
              </a:ext>
            </a:extLst>
          </p:cNvPr>
          <p:cNvSpPr txBox="1"/>
          <p:nvPr/>
        </p:nvSpPr>
        <p:spPr>
          <a:xfrm>
            <a:off x="118921" y="7183711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7B0478-F671-4CC6-A388-3DCFD2B52CFC}"/>
              </a:ext>
            </a:extLst>
          </p:cNvPr>
          <p:cNvSpPr txBox="1"/>
          <p:nvPr/>
        </p:nvSpPr>
        <p:spPr>
          <a:xfrm>
            <a:off x="35794" y="426119"/>
            <a:ext cx="293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ТЕХНИЧЕСКИЕ ДАННЫЕ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485F171-8A09-4A4D-91DD-A71B5319D971}"/>
              </a:ext>
            </a:extLst>
          </p:cNvPr>
          <p:cNvCxnSpPr/>
          <p:nvPr/>
        </p:nvCxnSpPr>
        <p:spPr>
          <a:xfrm>
            <a:off x="118921" y="79545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0D7C0C4-276C-458E-A5A3-9D70A8343361}"/>
              </a:ext>
            </a:extLst>
          </p:cNvPr>
          <p:cNvSpPr/>
          <p:nvPr/>
        </p:nvSpPr>
        <p:spPr>
          <a:xfrm>
            <a:off x="118920" y="3606327"/>
            <a:ext cx="50606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Духовой шкаф предусмотрен для работы на одной фазе 220-240 В 50-60 Герц. Перед установкой, пожалуйста, внимательно прочитайте регистрационный бланк, расположенный в нижней передней части духового шкафа. 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39154A2-14BA-4D3B-A41D-8199036DA291}"/>
              </a:ext>
            </a:extLst>
          </p:cNvPr>
          <p:cNvSpPr/>
          <p:nvPr/>
        </p:nvSpPr>
        <p:spPr>
          <a:xfrm>
            <a:off x="118920" y="4923676"/>
            <a:ext cx="4123141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ЭКОЛОГИЧЕСКОЕ ПРЕДУПРЕЖДЕНИЕ</a:t>
            </a:r>
            <a:endParaRPr lang="ru-RU" sz="11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 установки прибора, пожалуйста, выбрасывайте упаковочный материал, принимая во внимание условия безопасности и охраны окружающей среды. Для повторного использования выброшенного упаковочного материала, выбрасывайте его в специально предусмотренные мусороприемники, в зависимости от особенностей мусора (фольга, картон, пенопласт). Прежде чем выбросить в мусор какой-либо электрический прибор, отрежьте его кабель, чтобы предотвратить использование этого прибора другими. 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97F2218-A544-4B9A-B406-E2545D93BF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76" y="5007592"/>
            <a:ext cx="822111" cy="8221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CCA34B3-77FC-4B63-A596-4245042D1142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-8-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4579989-EB8F-4E94-BEDE-4D611DD6953B}"/>
              </a:ext>
            </a:extLst>
          </p:cNvPr>
          <p:cNvSpPr/>
          <p:nvPr/>
        </p:nvSpPr>
        <p:spPr>
          <a:xfrm>
            <a:off x="118920" y="1087439"/>
            <a:ext cx="4980317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Декларация Соответствия СЕ  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Настоящая духовка предназначена только для приготовления пищи.  Любое использование не по предназначению (например, для обогрева комнаты) несоответствующее и опасно.  Настоящая духовка разработана и произведена в соответствии с нижеуказанными директивами и реализуется в рынке в соответствии с этими директивами: 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Условия безопасности по Директиве 2009/142/ЕС Евросоюза "По газовому оборудованию"  </a:t>
            </a:r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Условия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безопасности по Директиве 2006/95/ЕС Евросоюза "По низкому напряжению"  </a:t>
            </a:r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Условия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безопасности по Директиве 93/68/ЕС Евросоюза "По общим стандартам" </a:t>
            </a:r>
          </a:p>
        </p:txBody>
      </p:sp>
    </p:spTree>
    <p:extLst>
      <p:ext uri="{BB962C8B-B14F-4D97-AF65-F5344CB8AC3E}">
        <p14:creationId xmlns:p14="http://schemas.microsoft.com/office/powerpoint/2010/main" val="3334125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08AB4C8-F57C-4456-9AB6-38BE56DEF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3A1E7B-7625-4D56-AD70-ED1357E0E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7B0478-F671-4CC6-A388-3DCFD2B52CFC}"/>
              </a:ext>
            </a:extLst>
          </p:cNvPr>
          <p:cNvSpPr txBox="1"/>
          <p:nvPr/>
        </p:nvSpPr>
        <p:spPr>
          <a:xfrm>
            <a:off x="35794" y="426119"/>
            <a:ext cx="293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ТЕХНИЧЕСКИЕ ДАННЫЕ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485F171-8A09-4A4D-91DD-A71B5319D971}"/>
              </a:ext>
            </a:extLst>
          </p:cNvPr>
          <p:cNvCxnSpPr/>
          <p:nvPr/>
        </p:nvCxnSpPr>
        <p:spPr>
          <a:xfrm>
            <a:off x="118921" y="79545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E117037-5C6C-4471-8492-B9E3F09BDAD4}"/>
              </a:ext>
            </a:extLst>
          </p:cNvPr>
          <p:cNvSpPr/>
          <p:nvPr/>
        </p:nvSpPr>
        <p:spPr>
          <a:xfrm>
            <a:off x="-502731" y="4090357"/>
            <a:ext cx="5792105" cy="34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0200" indent="-177800" algn="ctr">
              <a:lnSpc>
                <a:spcPts val="125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EOGC604B/W/S</a:t>
            </a:r>
            <a:endParaRPr lang="ru-RU" sz="4400" dirty="0"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FC5BB6D-A453-4FCF-840F-28BA262F1EC6}"/>
              </a:ext>
            </a:extLst>
          </p:cNvPr>
          <p:cNvSpPr/>
          <p:nvPr/>
        </p:nvSpPr>
        <p:spPr>
          <a:xfrm>
            <a:off x="54268" y="813921"/>
            <a:ext cx="488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РАСШИФРОВКА АББРЕВИАТУР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1F01BBCF-7B70-4002-839E-B6C1310256D2}"/>
              </a:ext>
            </a:extLst>
          </p:cNvPr>
          <p:cNvCxnSpPr>
            <a:cxnSpLocks/>
          </p:cNvCxnSpPr>
          <p:nvPr/>
        </p:nvCxnSpPr>
        <p:spPr>
          <a:xfrm flipH="1">
            <a:off x="676437" y="4313236"/>
            <a:ext cx="3142" cy="225237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4E3BA5-65E9-440B-857E-CE8F79EE0076}"/>
              </a:ext>
            </a:extLst>
          </p:cNvPr>
          <p:cNvSpPr txBox="1"/>
          <p:nvPr/>
        </p:nvSpPr>
        <p:spPr>
          <a:xfrm>
            <a:off x="626750" y="6354528"/>
            <a:ext cx="4248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 </a:t>
            </a:r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– </a:t>
            </a:r>
            <a:r>
              <a:rPr lang="ru-RU" sz="11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ОБОЗНАЧЕНИЕ ПРОИЗВОДСТВЕННОЙ ПЛОЩАДКИ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678D3BB1-A373-43B6-B26F-739FB809008A}"/>
              </a:ext>
            </a:extLst>
          </p:cNvPr>
          <p:cNvCxnSpPr>
            <a:cxnSpLocks/>
          </p:cNvCxnSpPr>
          <p:nvPr/>
        </p:nvCxnSpPr>
        <p:spPr>
          <a:xfrm flipH="1">
            <a:off x="1012709" y="4340781"/>
            <a:ext cx="2646" cy="190501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49402A6-FA56-4397-8C4D-0A58363FB680}"/>
              </a:ext>
            </a:extLst>
          </p:cNvPr>
          <p:cNvSpPr txBox="1"/>
          <p:nvPr/>
        </p:nvSpPr>
        <p:spPr>
          <a:xfrm>
            <a:off x="1385132" y="5612279"/>
            <a:ext cx="284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</a:t>
            </a:r>
            <a:r>
              <a:rPr lang="en-US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 -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ГАЗОВАЯ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16AD3625-DF2C-44FC-BD58-A423B766E949}"/>
              </a:ext>
            </a:extLst>
          </p:cNvPr>
          <p:cNvCxnSpPr>
            <a:cxnSpLocks/>
          </p:cNvCxnSpPr>
          <p:nvPr/>
        </p:nvCxnSpPr>
        <p:spPr>
          <a:xfrm flipH="1">
            <a:off x="1382922" y="4379337"/>
            <a:ext cx="3462" cy="152905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B06BCB6-E9E8-409A-936B-7A9BDBE7022F}"/>
              </a:ext>
            </a:extLst>
          </p:cNvPr>
          <p:cNvSpPr txBox="1"/>
          <p:nvPr/>
        </p:nvSpPr>
        <p:spPr>
          <a:xfrm>
            <a:off x="996655" y="5944627"/>
            <a:ext cx="2079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</a:t>
            </a:r>
            <a:r>
              <a:rPr lang="en-US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 -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VEN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ДУХОВКА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92548599-D12F-4FE1-9DA0-92A2988021D5}"/>
              </a:ext>
            </a:extLst>
          </p:cNvPr>
          <p:cNvCxnSpPr>
            <a:cxnSpLocks/>
          </p:cNvCxnSpPr>
          <p:nvPr/>
        </p:nvCxnSpPr>
        <p:spPr>
          <a:xfrm>
            <a:off x="1019181" y="6258875"/>
            <a:ext cx="160851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84CE141B-2632-4305-8C82-E24410CF52CC}"/>
              </a:ext>
            </a:extLst>
          </p:cNvPr>
          <p:cNvCxnSpPr>
            <a:cxnSpLocks/>
          </p:cNvCxnSpPr>
          <p:nvPr/>
        </p:nvCxnSpPr>
        <p:spPr>
          <a:xfrm>
            <a:off x="1392447" y="5906007"/>
            <a:ext cx="153035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F29CED5A-F6FF-4BCF-BF3F-FEA709E5608D}"/>
              </a:ext>
            </a:extLst>
          </p:cNvPr>
          <p:cNvCxnSpPr>
            <a:cxnSpLocks/>
          </p:cNvCxnSpPr>
          <p:nvPr/>
        </p:nvCxnSpPr>
        <p:spPr>
          <a:xfrm>
            <a:off x="685962" y="6603712"/>
            <a:ext cx="378493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3E1391BF-A7E6-4FDA-B8E2-FC4FA09E0303}"/>
              </a:ext>
            </a:extLst>
          </p:cNvPr>
          <p:cNvCxnSpPr>
            <a:cxnSpLocks/>
          </p:cNvCxnSpPr>
          <p:nvPr/>
        </p:nvCxnSpPr>
        <p:spPr>
          <a:xfrm>
            <a:off x="2312483" y="3249315"/>
            <a:ext cx="2792" cy="54102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5024F769-898A-49EB-A31D-BF8AEAB5EDE4}"/>
              </a:ext>
            </a:extLst>
          </p:cNvPr>
          <p:cNvCxnSpPr>
            <a:cxnSpLocks/>
          </p:cNvCxnSpPr>
          <p:nvPr/>
        </p:nvCxnSpPr>
        <p:spPr>
          <a:xfrm>
            <a:off x="472742" y="3249315"/>
            <a:ext cx="1840501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E0D1DC97-8B64-4CF9-83B5-06D9DA65A6ED}"/>
              </a:ext>
            </a:extLst>
          </p:cNvPr>
          <p:cNvSpPr txBox="1"/>
          <p:nvPr/>
        </p:nvSpPr>
        <p:spPr>
          <a:xfrm>
            <a:off x="477533" y="3224738"/>
            <a:ext cx="2108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60</a:t>
            </a:r>
            <a:r>
              <a:rPr lang="en-US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ОБЪЕМ </a:t>
            </a:r>
            <a:r>
              <a:rPr lang="en-US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60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ЛИТРОВ</a:t>
            </a: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48D7D9A7-1282-4C75-9E9F-0D493CFEB592}"/>
              </a:ext>
            </a:extLst>
          </p:cNvPr>
          <p:cNvCxnSpPr>
            <a:cxnSpLocks/>
          </p:cNvCxnSpPr>
          <p:nvPr/>
        </p:nvCxnSpPr>
        <p:spPr>
          <a:xfrm>
            <a:off x="2750916" y="2858790"/>
            <a:ext cx="0" cy="94888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xmlns="" id="{7D8BAECE-07E2-4E3E-8837-B6E6F24F9076}"/>
              </a:ext>
            </a:extLst>
          </p:cNvPr>
          <p:cNvCxnSpPr>
            <a:cxnSpLocks/>
          </p:cNvCxnSpPr>
          <p:nvPr/>
        </p:nvCxnSpPr>
        <p:spPr>
          <a:xfrm>
            <a:off x="1382922" y="2858790"/>
            <a:ext cx="1363926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F404C15A-1A85-46EE-8659-319ED4BE916E}"/>
              </a:ext>
            </a:extLst>
          </p:cNvPr>
          <p:cNvSpPr txBox="1"/>
          <p:nvPr/>
        </p:nvSpPr>
        <p:spPr>
          <a:xfrm>
            <a:off x="1378524" y="2842448"/>
            <a:ext cx="2953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4</a:t>
            </a:r>
            <a:r>
              <a:rPr lang="ru-RU" sz="14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+1 </a:t>
            </a:r>
            <a:r>
              <a:rPr lang="en-US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ФУНКЦИИ 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C844AB32-8004-455D-818E-E1463CC5BA83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-9-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7D259B5-B834-4A51-87B7-D3E5B74DBDA1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18155898-EC85-4CFB-9919-796092CA2CA2}"/>
              </a:ext>
            </a:extLst>
          </p:cNvPr>
          <p:cNvCxnSpPr>
            <a:cxnSpLocks/>
          </p:cNvCxnSpPr>
          <p:nvPr/>
        </p:nvCxnSpPr>
        <p:spPr>
          <a:xfrm>
            <a:off x="1786943" y="4349434"/>
            <a:ext cx="0" cy="109886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8002407-E9D1-4123-AC6C-7BD3B49BC723}"/>
              </a:ext>
            </a:extLst>
          </p:cNvPr>
          <p:cNvSpPr txBox="1"/>
          <p:nvPr/>
        </p:nvSpPr>
        <p:spPr>
          <a:xfrm>
            <a:off x="1748843" y="5213908"/>
            <a:ext cx="3624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</a:t>
            </a:r>
            <a:r>
              <a:rPr lang="en-US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ПРОИЗВОДСТВЕННАЯ ЛИНИЯ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41B486EE-32A1-42D2-AEF3-AE86CD6B0870}"/>
              </a:ext>
            </a:extLst>
          </p:cNvPr>
          <p:cNvCxnSpPr>
            <a:cxnSpLocks/>
          </p:cNvCxnSpPr>
          <p:nvPr/>
        </p:nvCxnSpPr>
        <p:spPr>
          <a:xfrm>
            <a:off x="1803392" y="5470237"/>
            <a:ext cx="2476773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0B049CBF-A28B-43C2-A398-AE9282477C2F}"/>
              </a:ext>
            </a:extLst>
          </p:cNvPr>
          <p:cNvCxnSpPr>
            <a:cxnSpLocks/>
          </p:cNvCxnSpPr>
          <p:nvPr/>
        </p:nvCxnSpPr>
        <p:spPr>
          <a:xfrm>
            <a:off x="2968905" y="2429297"/>
            <a:ext cx="15710" cy="13831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08ADFD99-2605-4F18-A87B-D47190808126}"/>
              </a:ext>
            </a:extLst>
          </p:cNvPr>
          <p:cNvCxnSpPr>
            <a:cxnSpLocks/>
          </p:cNvCxnSpPr>
          <p:nvPr/>
        </p:nvCxnSpPr>
        <p:spPr>
          <a:xfrm>
            <a:off x="3673027" y="2043348"/>
            <a:ext cx="0" cy="1764323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61514B54-539D-49E6-AB73-583A447FFDBA}"/>
              </a:ext>
            </a:extLst>
          </p:cNvPr>
          <p:cNvCxnSpPr>
            <a:cxnSpLocks/>
          </p:cNvCxnSpPr>
          <p:nvPr/>
        </p:nvCxnSpPr>
        <p:spPr>
          <a:xfrm>
            <a:off x="4278350" y="1654378"/>
            <a:ext cx="0" cy="210563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4357F0E5-126D-4BAA-B272-1F1C24EAF4FC}"/>
              </a:ext>
            </a:extLst>
          </p:cNvPr>
          <p:cNvCxnSpPr>
            <a:cxnSpLocks/>
          </p:cNvCxnSpPr>
          <p:nvPr/>
        </p:nvCxnSpPr>
        <p:spPr>
          <a:xfrm>
            <a:off x="1058998" y="2429297"/>
            <a:ext cx="1909907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04C3F05-B8C7-429D-B45A-C20242FA8FA5}"/>
              </a:ext>
            </a:extLst>
          </p:cNvPr>
          <p:cNvSpPr txBox="1"/>
          <p:nvPr/>
        </p:nvSpPr>
        <p:spPr>
          <a:xfrm>
            <a:off x="924086" y="2390759"/>
            <a:ext cx="2953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LACK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ЧЕРНОЕ СТЕКЛО 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044A3D05-0AC9-4ABB-BDFD-D47411DFFD71}"/>
              </a:ext>
            </a:extLst>
          </p:cNvPr>
          <p:cNvCxnSpPr>
            <a:cxnSpLocks/>
          </p:cNvCxnSpPr>
          <p:nvPr/>
        </p:nvCxnSpPr>
        <p:spPr>
          <a:xfrm>
            <a:off x="1763120" y="2043348"/>
            <a:ext cx="1909907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7D5BBFA-78FB-49D3-8946-234E87F062F7}"/>
              </a:ext>
            </a:extLst>
          </p:cNvPr>
          <p:cNvSpPr txBox="1"/>
          <p:nvPr/>
        </p:nvSpPr>
        <p:spPr>
          <a:xfrm>
            <a:off x="1660416" y="2015962"/>
            <a:ext cx="2953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HITE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БЕЛОЕ СТЕКЛО 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9E8188E5-C152-4B35-87A3-3EC332F6D590}"/>
              </a:ext>
            </a:extLst>
          </p:cNvPr>
          <p:cNvCxnSpPr>
            <a:cxnSpLocks/>
          </p:cNvCxnSpPr>
          <p:nvPr/>
        </p:nvCxnSpPr>
        <p:spPr>
          <a:xfrm>
            <a:off x="2477652" y="1654378"/>
            <a:ext cx="1802513" cy="106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2E8A8BE-B3EB-429E-8EAA-D36CF4941289}"/>
              </a:ext>
            </a:extLst>
          </p:cNvPr>
          <p:cNvSpPr txBox="1"/>
          <p:nvPr/>
        </p:nvSpPr>
        <p:spPr>
          <a:xfrm>
            <a:off x="2420502" y="1640904"/>
            <a:ext cx="2953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STEEL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НЕРЖАВЕЙКА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3E1391BF-A7E6-4FDA-B8E2-FC4FA09E0303}"/>
              </a:ext>
            </a:extLst>
          </p:cNvPr>
          <p:cNvCxnSpPr>
            <a:cxnSpLocks/>
          </p:cNvCxnSpPr>
          <p:nvPr/>
        </p:nvCxnSpPr>
        <p:spPr>
          <a:xfrm>
            <a:off x="2082779" y="3786812"/>
            <a:ext cx="459409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950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08AB4C8-F57C-4456-9AB6-38BE56DEF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3A1E7B-7625-4D56-AD70-ED1357E0E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7B0478-F671-4CC6-A388-3DCFD2B52CFC}"/>
              </a:ext>
            </a:extLst>
          </p:cNvPr>
          <p:cNvSpPr txBox="1"/>
          <p:nvPr/>
        </p:nvSpPr>
        <p:spPr>
          <a:xfrm>
            <a:off x="35794" y="426119"/>
            <a:ext cx="293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ТЕХНИЧЕСКИЕ ДАННЫЕ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485F171-8A09-4A4D-91DD-A71B5319D971}"/>
              </a:ext>
            </a:extLst>
          </p:cNvPr>
          <p:cNvCxnSpPr/>
          <p:nvPr/>
        </p:nvCxnSpPr>
        <p:spPr>
          <a:xfrm>
            <a:off x="118921" y="79545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C844AB32-8004-455D-818E-E1463CC5BA83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-10-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7D259B5-B834-4A51-87B7-D3E5B74DBDA1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921" y="967303"/>
            <a:ext cx="50206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Настоящая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духовка оборудована нижеуказанными устройствами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Tx/>
              <a:buChar char="-"/>
            </a:pPr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Tx/>
              <a:buChar char="-"/>
            </a:pP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Tx/>
              <a:buChar char="-"/>
            </a:pPr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Tx/>
              <a:buChar char="-"/>
            </a:pPr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Tx/>
              <a:buChar char="-"/>
            </a:pP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Tx/>
              <a:buChar char="-"/>
            </a:pPr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Tx/>
              <a:buChar char="-"/>
            </a:pP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Tx/>
              <a:buChar char="-"/>
            </a:pPr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6" y="1365788"/>
            <a:ext cx="5020666" cy="140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503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515C3B-BDED-4BA3-A732-C307A8940553}"/>
              </a:ext>
            </a:extLst>
          </p:cNvPr>
          <p:cNvSpPr txBox="1"/>
          <p:nvPr/>
        </p:nvSpPr>
        <p:spPr>
          <a:xfrm>
            <a:off x="154339" y="7175596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3735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ПЕРЕД УСТАНОВКОЙ ПРИБОРА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45E4DE8-E5E9-4B12-86DC-3F910E512F8D}"/>
              </a:ext>
            </a:extLst>
          </p:cNvPr>
          <p:cNvSpPr/>
          <p:nvPr/>
        </p:nvSpPr>
        <p:spPr>
          <a:xfrm>
            <a:off x="63793" y="813921"/>
            <a:ext cx="488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ПРЕДУПРЕЖДЕНИЯ, СВЯЗАННЫЕ С УСТАНОВКОЙ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1051151-3780-40F3-BD06-A91AE12FA8CF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01D3D41-D75F-4947-BD37-4C9A501CDE6C}"/>
              </a:ext>
            </a:extLst>
          </p:cNvPr>
          <p:cNvSpPr/>
          <p:nvPr/>
        </p:nvSpPr>
        <p:spPr>
          <a:xfrm>
            <a:off x="107823" y="1001310"/>
            <a:ext cx="516990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Данный прибор не должен использоваться с какой-либо иной целью, кроме приготовления пищи. Использование в иных целях (например, для обогрева комнаты) опасно и недопустимо.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накрывайте нижнюю часть духового шкафа алюминиевой фольгой.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перемещении прибора, чистке или техническом обслуживании, выньте вилку из розетки.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Никогда не тяните за шнур, чтобы вынуть вилку из розетки.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Ни в коем случае не дотрагивайтесь до прибора, если у Вас мокрые или влажные руки или ноги.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в результате неосторожности дверца духового шкафа сойдет с петли, она может повредить Вам руки.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духовой шкаф испортился или не будет работать как положено, отключите его и выньте вилку из розетки.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Любой ремонт и техническое обслуживание должны производить компетентные сервисные организации. При ремонте должны применяться лишь оригинальные запасные части.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нарушении любого из указанных выше условий, Ваш духовой шкаф может испортиться.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Производитель не несет ответственности </a:t>
            </a: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вред, который может быть причинен человеку, животным и окружающим предметам в результате неположенного, неправильного или недопустимого использования прибора,  а также нарушения данных предупреждений.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Производитель не несет ответственность </a:t>
            </a: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повреждения, которые могут возникнуть в результате опасного и несоответствующего использования духового шкафа. </a:t>
            </a:r>
          </a:p>
        </p:txBody>
      </p:sp>
    </p:spTree>
    <p:extLst>
      <p:ext uri="{BB962C8B-B14F-4D97-AF65-F5344CB8AC3E}">
        <p14:creationId xmlns:p14="http://schemas.microsoft.com/office/powerpoint/2010/main" val="2111789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73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ПРИБОРА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45E4DE8-E5E9-4B12-86DC-3F910E512F8D}"/>
              </a:ext>
            </a:extLst>
          </p:cNvPr>
          <p:cNvSpPr/>
          <p:nvPr/>
        </p:nvSpPr>
        <p:spPr>
          <a:xfrm>
            <a:off x="154339" y="813921"/>
            <a:ext cx="47966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ПРЕДУПРЕЖДЕНИЯ ПО МОНТАЖУ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C178F53-2279-4AAF-BB1B-512D298EB8C8}"/>
              </a:ext>
            </a:extLst>
          </p:cNvPr>
          <p:cNvSpPr/>
          <p:nvPr/>
        </p:nvSpPr>
        <p:spPr>
          <a:xfrm>
            <a:off x="154339" y="1138770"/>
            <a:ext cx="502066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Установка должна производиться компетентным мастером согласно инструкции. Производитель не несет ответственности за вред, который может быть причинен человеку, животным и окружающим предметам из-за неправильной установки прибора. </a:t>
            </a:r>
          </a:p>
          <a:p>
            <a:endParaRPr lang="ru-RU" sz="8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нормальной работы встроенного духового шкафа размеры ниши или кухонной тумбы, куда он будет монтироваться, а также выбор материала, который должен быть устойчив против высоких температур, должны быть верными. Пожалуйста, производите установку согласно размерам, указанным</a:t>
            </a:r>
            <a:r>
              <a:rPr lang="ru-RU" sz="11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на рис. 1 или рис. 2 </a:t>
            </a:r>
          </a:p>
          <a:p>
            <a:endParaRPr lang="ru-RU" sz="8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Стенки мебели, в которую встраивается духовой шкаф, должны быть жароустойчивы. В особенности, если боковые стенки сделаны из пиломатериала с покрытием, покрытие должно быть устойчиво против температуры 100 ̊С. Пластик или клейкое покрытие, не устойчивое перед такой температурой, может деформироваться. </a:t>
            </a:r>
          </a:p>
          <a:p>
            <a:endParaRPr lang="ru-RU" sz="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целях безопасности, следует предотвратить прямое касание духового шкафа с электрическими деталями. </a:t>
            </a:r>
          </a:p>
          <a:p>
            <a:endParaRPr lang="ru-RU" sz="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Детали, обеспечивающие изоляцию и защиту, должны быть закреплены так, чтобы их нельзя было бы удалить каким-либо инструментом. </a:t>
            </a:r>
          </a:p>
          <a:p>
            <a:endParaRPr lang="ru-RU" sz="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обеспечения большей циркуляции воздуха монтаж следует выполнять так, как указано </a:t>
            </a:r>
            <a:r>
              <a:rPr lang="ru-RU" sz="11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рис. 1 или на рис. 2</a:t>
            </a:r>
          </a:p>
          <a:p>
            <a:endParaRPr lang="ru-RU" sz="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кухонном гарнитуре, куда встраивается духовой шкаф, рекомендуется оставить сзади пустое пространство шириной мин. 40 мм. </a:t>
            </a:r>
          </a:p>
          <a:p>
            <a:endParaRPr lang="ru-RU" sz="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размещении духового шкафа под него следует установить подставку, способную вынести тяжесть духового шкафа. </a:t>
            </a:r>
          </a:p>
          <a:p>
            <a:endParaRPr lang="ru-RU" sz="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Перед установкой духового шкафа подготовьте место для установки Вашего духового шкафа, организуйте электропроводку.</a:t>
            </a:r>
          </a:p>
          <a:p>
            <a:endParaRPr lang="ru-RU" sz="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рекомендуется устанавливать прибор вблизи холодильника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45644EA-2F14-49A9-BDF2-C91A173B5172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064D99F-221A-48D7-AE10-2E7CDDC70E72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29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515C3B-BDED-4BA3-A732-C307A8940553}"/>
              </a:ext>
            </a:extLst>
          </p:cNvPr>
          <p:cNvSpPr txBox="1"/>
          <p:nvPr/>
        </p:nvSpPr>
        <p:spPr>
          <a:xfrm>
            <a:off x="154339" y="7204355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73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ПРИБОРА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9436384-67F9-47D0-8F2B-F24F2326DD3A}"/>
              </a:ext>
            </a:extLst>
          </p:cNvPr>
          <p:cNvSpPr/>
          <p:nvPr/>
        </p:nvSpPr>
        <p:spPr>
          <a:xfrm>
            <a:off x="63793" y="813921"/>
            <a:ext cx="488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РЕКОМЕНДАЦИЯ ПО УСТАНОВКЕ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BD93610-1B87-49F2-BEB5-6968B35C971C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-13-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456" y="1167269"/>
            <a:ext cx="502066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Внимание!</a:t>
            </a:r>
            <a:endParaRPr lang="ru-RU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Обеспечивайте свободный поток воздуха в окружающее пространство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шкафа.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Недостаточное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проветривание может повлиять на чрезмерное нагревание оборудования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или неисправность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устройств в окружении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духовки.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Осторожно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положите духовку на полке, но НЕ ПОДНИМАЙТЕ духовку, держа за ручки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двери.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Когда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Вы откроете дверцу духовки, вы увидите 4 отверстия для болтов, 2 по обеим сторонам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духовки.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Прикрепите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духовку внутри шкафа, используя эти отверстия для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болтов.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Шкаф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должен стоять неподвижно. Не должен быть прикреплен к стене и/или окружающим устройствам.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5456" y="3767505"/>
            <a:ext cx="5009549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УСЛОВИЯ </a:t>
            </a:r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ПРОВЕТРИВАНИЯ</a:t>
            </a:r>
          </a:p>
          <a:p>
            <a:endParaRPr lang="ru-RU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помещениях с площадями меньше 5м3, необходимо постоянное проветривание 500см2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свободного пространства.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помещениях с площадями между 5м3 и 10м3, необходимо постоянное проветривание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100см2 свободного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пространства. Если в помещении имеется дверь, которая открывается напрямую на улицу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постоянное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проветривание не обязательно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 помещениях с площадями выше 10м3, постоянное проветривание не обязательно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Примечание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: В независимости от размера объема помещения, все комнаты, где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устанавливается оборудование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, должны иметь прямые выходы на уличный воздух через открываемые окна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или эквивалентные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проемы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Вышеуказанные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условия допускают использование газовой духовки или гриля, но если в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одинаковом помещении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имеются другие газовые устройства, обратитесь к квалифицированным инженерам.</a:t>
            </a:r>
          </a:p>
        </p:txBody>
      </p:sp>
    </p:spTree>
    <p:extLst>
      <p:ext uri="{BB962C8B-B14F-4D97-AF65-F5344CB8AC3E}">
        <p14:creationId xmlns:p14="http://schemas.microsoft.com/office/powerpoint/2010/main" val="75587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515C3B-BDED-4BA3-A732-C307A8940553}"/>
              </a:ext>
            </a:extLst>
          </p:cNvPr>
          <p:cNvSpPr txBox="1"/>
          <p:nvPr/>
        </p:nvSpPr>
        <p:spPr>
          <a:xfrm>
            <a:off x="154339" y="7204355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73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ПРИБОРА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9436384-67F9-47D0-8F2B-F24F2326DD3A}"/>
              </a:ext>
            </a:extLst>
          </p:cNvPr>
          <p:cNvSpPr/>
          <p:nvPr/>
        </p:nvSpPr>
        <p:spPr>
          <a:xfrm>
            <a:off x="63793" y="813921"/>
            <a:ext cx="488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РЕКОМЕНДАЦИЯ ПО УСТАНОВКЕ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BD93610-1B87-49F2-BEB5-6968B35C971C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-14-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339" y="1238838"/>
            <a:ext cx="502066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и обслуживание оборудования должна проводиться </a:t>
            </a:r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только КВАЛИФИЦИРОВАННЫМИ 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ТЕХНИКАМИ и в соответствии с местными </a:t>
            </a:r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стандартами безопасности.</a:t>
            </a:r>
          </a:p>
          <a:p>
            <a:endParaRPr lang="ru-RU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случае несоблюдения этого правила, гарантийные условия будут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недействительны.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Когда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проводите любую работу по обслуживанию или ремонту, обязательно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выключите электричество оборудования.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Стены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около духовки должны выдерживать температуру в 120 градусов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Цельсия.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Внимание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! НЕ ПОДНИМАЙТЕ духовку, держа за ручку двери.</a:t>
            </a:r>
          </a:p>
          <a:p>
            <a:pPr marL="171450" indent="-171450">
              <a:buFontTx/>
              <a:buChar char="-"/>
            </a:pPr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ПРЕДУПРЕЖДЕНИЕ</a:t>
            </a:r>
          </a:p>
          <a:p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правильной установке, ваше оборудование соответствует всем условиям, </a:t>
            </a:r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предусмотренным для 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этой категории оборудования. Но, так как части оборудования могут иметь острые </a:t>
            </a:r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твердые 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углы, которые могут вызвать повреждения, особенно обратите внимание </a:t>
            </a:r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особенности 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оборудования в нижней или задней части</a:t>
            </a:r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sz="11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Расположение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Духовка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разработана для встраивания в шкаф с шириной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600мм.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Духовку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можно установить внутри или снизу кухонных единиц, но должно быть обеспечено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хорошее проветривание.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Проветривается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открытое пространство наверху кухонного шкафа встраиваемой духовки, указанное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диаграмме.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проветривания духовки имеются другие различные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методы.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рекомендации обратитесь к квалифицированным инженерам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63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73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ПРИБОРА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45E4DE8-E5E9-4B12-86DC-3F910E512F8D}"/>
              </a:ext>
            </a:extLst>
          </p:cNvPr>
          <p:cNvSpPr/>
          <p:nvPr/>
        </p:nvSpPr>
        <p:spPr>
          <a:xfrm>
            <a:off x="154339" y="813921"/>
            <a:ext cx="47966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45644EA-2F14-49A9-BDF2-C91A173B5172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064D99F-221A-48D7-AE10-2E7CDDC70E72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B305B0C-0A16-4AA2-B587-052E53D03107}"/>
              </a:ext>
            </a:extLst>
          </p:cNvPr>
          <p:cNvSpPr/>
          <p:nvPr/>
        </p:nvSpPr>
        <p:spPr>
          <a:xfrm>
            <a:off x="154340" y="1104235"/>
            <a:ext cx="27820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Этот раздел предназначен для квалифицированных техников и содержит инструкции по установке и обслуживанию духовок в соответствии с действующими нормами безопасности. Перед любыми работами по наладке, обслуживанию и т.п. отключите духовку от электрической сети. </a:t>
            </a:r>
          </a:p>
          <a:p>
            <a:pPr algn="just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just"/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РАСПОЛОЖЕНИЕ: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Духовка должна устанавливаться и использоваться в помещениях с постоянной вентиляцией, для этого необходимо, чтобы соблюдались следующие требования: а) Помещение должно иметь вентиляционную систему, достаточную для удаления продуктов сгорания. Это может быть вытяжка или электрический вентилятор, необходимо включать при работе духовки (рис. 1). б) Для надлежащего сгорания в помещение должен поступать свежий воздух. Для правильного сгорания необходимо обеспечить поток воздуха не менее 2 м3/ час на каждый киловатт мощности устанавливаемого оборудования. Воздух может поступать прямо с улицы через трубу, конструкция которой не допускает засорения (рис. 2). Рядом приведены варианты сечения вентиляционной трубы в зависимости от объема помещения, в котором устанавливается духовка.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C05BF38-C07B-4734-B555-51241A7D9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6438" y="954587"/>
            <a:ext cx="2310962" cy="60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06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73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ПРИБОРА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45E4DE8-E5E9-4B12-86DC-3F910E512F8D}"/>
              </a:ext>
            </a:extLst>
          </p:cNvPr>
          <p:cNvSpPr/>
          <p:nvPr/>
        </p:nvSpPr>
        <p:spPr>
          <a:xfrm>
            <a:off x="154339" y="813921"/>
            <a:ext cx="47966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45644EA-2F14-49A9-BDF2-C91A173B5172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064D99F-221A-48D7-AE10-2E7CDDC70E72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127318C-B58E-4AAB-B79C-A72F76680557}"/>
              </a:ext>
            </a:extLst>
          </p:cNvPr>
          <p:cNvSpPr/>
          <p:nvPr/>
        </p:nvSpPr>
        <p:spPr>
          <a:xfrm>
            <a:off x="154339" y="1186289"/>
            <a:ext cx="252145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Также воздух может поступать из смежных комнат (кроме спален и пожароопасных помещений), если они имеют подобную же приточную трубу, и конструкция двери обеспечивает свободный проход воздуха (рис. 3). </a:t>
            </a:r>
          </a:p>
          <a:p>
            <a:pPr algn="just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just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в) При длительной работе духовки может потребоваться дополнительная вентиляция, например, открытое окно или наличие кондиционера. </a:t>
            </a:r>
          </a:p>
          <a:p>
            <a:pPr algn="just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just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г) Сжиженный газ тяжелее воздуха, и поэтому скапливается внизу. Помещения, в которых устанавливаются баллоны со сжиженным газом, должны быть оснащены наружной вентиляцией, чтобы через нее мог уходить газ в случае утечки. Нельзя устанавливать и хранить баллоны с газом в помещениях, расположенных ниже уровня пола (в подвалах и полуподвалах). Рекомендуем держать в кухне только используемый баллон и устанавливать его подальше от источников тепла (духовок, каминов, печей и т.п.), способных нагреть баллон до температуры выше 50°С. </a:t>
            </a:r>
          </a:p>
          <a:p>
            <a:pPr algn="just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566CD11-F663-42CF-BE44-17587C333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037" y="975746"/>
            <a:ext cx="2293233" cy="239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41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73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ПРИБОРА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45E4DE8-E5E9-4B12-86DC-3F910E512F8D}"/>
              </a:ext>
            </a:extLst>
          </p:cNvPr>
          <p:cNvSpPr/>
          <p:nvPr/>
        </p:nvSpPr>
        <p:spPr>
          <a:xfrm>
            <a:off x="63793" y="813921"/>
            <a:ext cx="488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ПОДКЛЮЧЕНИЕ ГАЗА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45644EA-2F14-49A9-BDF2-C91A173B5172}"/>
              </a:ext>
            </a:extLst>
          </p:cNvPr>
          <p:cNvSpPr txBox="1"/>
          <p:nvPr/>
        </p:nvSpPr>
        <p:spPr>
          <a:xfrm>
            <a:off x="2400167" y="7213534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064D99F-221A-48D7-AE10-2E7CDDC70E72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CF71AE9-1CBB-4570-9BA7-444B6FE21444}"/>
              </a:ext>
            </a:extLst>
          </p:cNvPr>
          <p:cNvSpPr/>
          <p:nvPr/>
        </p:nvSpPr>
        <p:spPr>
          <a:xfrm>
            <a:off x="154339" y="1121698"/>
            <a:ext cx="5020666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Газовое оборудование подключается исключительно представителем государственной газовой службы Вашего района. О подключении газового оборудования должен быть составлен акт на фирменном бланке в двух экземплярах, один из которых должен остаться у пользователя. </a:t>
            </a:r>
          </a:p>
          <a:p>
            <a:pPr algn="just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just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Подключение духовки к газу должно производиться квалифицированным персоналом в соответствии с действующими стандартами и после проверки соответствия типа подключаемого газа, тому, на который настроено оборудование. При несоответствии типов газа, следуйте инструкциям параграфа «Настройка плиты на другой тип газа». Если духовка подсоединяется к баллону со сжиженным газом, отрегулируйте его давление в соответствии с действующими нормами техники безопасности, на баллон с газом необходимо установить редуктор. </a:t>
            </a:r>
          </a:p>
          <a:p>
            <a:pPr algn="just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just"/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Важно: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для безопасной и долгой работы оборудования, убедитесь, что давление газа соответствует данным, указанным в табл. 1 «Давление газа и размеры жиклеров». </a:t>
            </a:r>
          </a:p>
          <a:p>
            <a:pPr algn="just"/>
            <a:r>
              <a:rPr lang="ru-RU" dirty="0"/>
              <a:t> </a:t>
            </a:r>
          </a:p>
          <a:p>
            <a:pPr algn="just"/>
            <a:r>
              <a:rPr lang="ru-RU" dirty="0"/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84D1836-8340-47FC-943A-80B099D36DFF}"/>
              </a:ext>
            </a:extLst>
          </p:cNvPr>
          <p:cNvSpPr/>
          <p:nvPr/>
        </p:nvSpPr>
        <p:spPr>
          <a:xfrm>
            <a:off x="154339" y="4085739"/>
            <a:ext cx="5096082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Если над духовкой устанавливается газовая рабочая поверхность, подключение к газу производится раздельно. И рабочая поверхность и духовка должны иметь свой кран подачи газа (рис. 8). </a:t>
            </a:r>
          </a:p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Подключение через негибкую (стальную или медную) трубу. 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Подключение должно быть произведено таким образом, чтобы исключить механическое напряжение в любой части трубопровода и оборудования. Газовый вывод оборудования приспособлен для подключения цилиндрической газовой трубы с наружной резьбой 1/2 дюйма. 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Подключение гибкой стальной трубой. 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Гибкая стальная труба присоединяется к тому же выводу с наружной резьбой 1/2 дюйма. Используйте только трубы и прокладки, соответствующие действующим стандартам. Полная длина трубы не должна превышать 2000 мм. После подключения обязательно убедитесь, что гибкая стальная труба не касается движущихся предметов и не пережата.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59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7E6F6B4-3216-40EC-8574-7A7747561A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616"/>
          <a:stretch/>
        </p:blipFill>
        <p:spPr>
          <a:xfrm>
            <a:off x="759229" y="820475"/>
            <a:ext cx="4568422" cy="63403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05D84C-82F7-40CD-B20C-021E925B55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57AFEC6-8E6F-4946-B8A6-FACAC0882F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8ACF23-0C96-48F3-8306-120BB2EC567C}"/>
              </a:ext>
            </a:extLst>
          </p:cNvPr>
          <p:cNvSpPr txBox="1"/>
          <p:nvPr/>
        </p:nvSpPr>
        <p:spPr>
          <a:xfrm>
            <a:off x="223906" y="7201641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2399D8-58A8-4608-B34D-A5254921C6B0}"/>
              </a:ext>
            </a:extLst>
          </p:cNvPr>
          <p:cNvSpPr txBox="1"/>
          <p:nvPr/>
        </p:nvSpPr>
        <p:spPr>
          <a:xfrm>
            <a:off x="229755" y="1431440"/>
            <a:ext cx="241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БЛАГОДАРИМ ВАС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DC06CB-FA55-4823-860A-DEEB22B6CE75}"/>
              </a:ext>
            </a:extLst>
          </p:cNvPr>
          <p:cNvSpPr txBox="1"/>
          <p:nvPr/>
        </p:nvSpPr>
        <p:spPr>
          <a:xfrm>
            <a:off x="229755" y="1817875"/>
            <a:ext cx="3889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 доверие и поздравляем с приобретением нового изделия.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E2D8BF1-B443-4A81-A77C-F39596C09952}"/>
              </a:ext>
            </a:extLst>
          </p:cNvPr>
          <p:cNvSpPr/>
          <p:nvPr/>
        </p:nvSpPr>
        <p:spPr>
          <a:xfrm>
            <a:off x="229755" y="2367960"/>
            <a:ext cx="3995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Для более удобного и простого использования изделия, мы подготовили подробную инструкцию по эксплуатации. Она поможет вам быстрее познакомиться с новым изделием.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47A5167-98D7-4859-8F63-8D24B979469E}"/>
              </a:ext>
            </a:extLst>
          </p:cNvPr>
          <p:cNvSpPr/>
          <p:nvPr/>
        </p:nvSpPr>
        <p:spPr>
          <a:xfrm>
            <a:off x="229755" y="3287378"/>
            <a:ext cx="3995737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Данное руководство содержит важную информацию по безопасной установке, использованию вашего изделия и уходу за ним, а также необходимые предупреждения, которые позволят вам извлечь максимальную пользу из изделия.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F2B11FE-28BF-47DB-9201-6BE9A72A9397}"/>
              </a:ext>
            </a:extLst>
          </p:cNvPr>
          <p:cNvSpPr/>
          <p:nvPr/>
        </p:nvSpPr>
        <p:spPr>
          <a:xfrm>
            <a:off x="229755" y="4517122"/>
            <a:ext cx="4082363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Храните данное руководство в надежном и удобном месте с тем, чтобы пользоваться им при необходимости.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1DAF8A0-507B-4F09-9D17-53F36BA8040F}"/>
              </a:ext>
            </a:extLst>
          </p:cNvPr>
          <p:cNvSpPr/>
          <p:nvPr/>
        </p:nvSpPr>
        <p:spPr>
          <a:xfrm>
            <a:off x="229755" y="5909519"/>
            <a:ext cx="3353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Инструкцию по эксплуатации Вы также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можете найти на нашем сайте:</a:t>
            </a:r>
          </a:p>
          <a:p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www.maunfeld.ru</a:t>
            </a:r>
            <a:endParaRPr lang="ru-RU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2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73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ПРИБОРА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45E4DE8-E5E9-4B12-86DC-3F910E512F8D}"/>
              </a:ext>
            </a:extLst>
          </p:cNvPr>
          <p:cNvSpPr/>
          <p:nvPr/>
        </p:nvSpPr>
        <p:spPr>
          <a:xfrm>
            <a:off x="63793" y="813921"/>
            <a:ext cx="488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ПОДКЛЮЧЕНИЕ ГАЗА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45644EA-2F14-49A9-BDF2-C91A173B5172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18-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064D99F-221A-48D7-AE10-2E7CDDC70E72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E32D6A4-B23D-40C8-B128-1380AAFC7307}"/>
              </a:ext>
            </a:extLst>
          </p:cNvPr>
          <p:cNvSpPr/>
          <p:nvPr/>
        </p:nvSpPr>
        <p:spPr>
          <a:xfrm>
            <a:off x="154339" y="925557"/>
            <a:ext cx="5096082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Контроль плотности подсоединения.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После подключения оборудования проверьте все места газовых соединений на наличие утечек, используя мыльный раствор. Никогда не используйте для проверки пламя. 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Настройка духовки на другой тип газа. 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Для того чтобы подготовить духовку к работе с другим типом газа, отличающимся от заводской настройки (см. маркировку), проделайте следующее: 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а) Замена жиклера горелки духовки: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откройте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полностью дверцу духовки;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выдвиньте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и удалите нижний поддон (рис. 9);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открутите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винт (рис. 10), крепящий горелку, и снимите ее;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специальным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торцевым ключом для жиклеров или 7 мм торцевым ключом (рис. 11) отвинтите жиклер горелки духовки и замените его подходящим для нового типа газа (см. табл. 1). Будьте внимательны, чтобы не повредить провода свечи розжига и термопары; 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45BA15F-852E-4F13-BC3A-76D4DC7C7B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00" y="4307353"/>
            <a:ext cx="2375405" cy="17695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8DD952A-15B8-4A1C-ADD2-8E016A6FC9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1489" y="4307352"/>
            <a:ext cx="2459157" cy="17695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8A5D021-84DB-47C6-939C-889A7E000B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663" y="6137661"/>
            <a:ext cx="4019550" cy="24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3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73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ПРИБОРА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45E4DE8-E5E9-4B12-86DC-3F910E512F8D}"/>
              </a:ext>
            </a:extLst>
          </p:cNvPr>
          <p:cNvSpPr/>
          <p:nvPr/>
        </p:nvSpPr>
        <p:spPr>
          <a:xfrm>
            <a:off x="63793" y="813921"/>
            <a:ext cx="488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ПОДКЛЮЧЕНИЕ ГАЗА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45644EA-2F14-49A9-BDF2-C91A173B5172}"/>
              </a:ext>
            </a:extLst>
          </p:cNvPr>
          <p:cNvSpPr txBox="1"/>
          <p:nvPr/>
        </p:nvSpPr>
        <p:spPr>
          <a:xfrm>
            <a:off x="2375867" y="7195064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064D99F-221A-48D7-AE10-2E7CDDC70E72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54F6596-C77D-48E2-82A5-CC81306B5A2D}"/>
              </a:ext>
            </a:extLst>
          </p:cNvPr>
          <p:cNvSpPr/>
          <p:nvPr/>
        </p:nvSpPr>
        <p:spPr>
          <a:xfrm>
            <a:off x="154337" y="1119558"/>
            <a:ext cx="3126191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соберите все детали в обратном порядке. 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б) Регулировка поступления воздуха в горелку духовки: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регулировка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не предусмотрена и не требуется. 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с) Регулировка минимального пламени горелки в духовке: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зажгите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горелку духовки как описано в пункте «Ручка управления температурой духовки»;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прогрейте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духовку в течении, примерно, 10 минут, установив Ручку управления температурой духовки в положение </a:t>
            </a:r>
            <a:r>
              <a:rPr lang="ru-RU" sz="1100" dirty="0" err="1">
                <a:latin typeface="Segoe UI" panose="020B0502040204020203" pitchFamily="34" charset="0"/>
                <a:cs typeface="Segoe UI" panose="020B0502040204020203" pitchFamily="34" charset="0"/>
              </a:rPr>
              <a:t>Max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установите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Ручку управления температурой духовки в положение </a:t>
            </a:r>
            <a:r>
              <a:rPr lang="ru-RU" sz="1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Min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слегка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потяните Ручку управления температурой духовки на себя и снимите ее; </a:t>
            </a:r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через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отверстие, расположенное левее стержня Ручки управления температурой духовки (см. рис.12), регулировочным винтом с помощью отвертки отрегулируйте пламя до малого, но устойчивого горения (пламя можно видеть через отверстия в дне духовки); 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Внимание! В случае использования баллонного газа (G30) регулировочный винт должен быть закручен полностью. </a:t>
            </a:r>
            <a:endParaRPr lang="ru-RU" sz="11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удостоверьтесь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, что при быстром повороте рукоятки от Мах к </a:t>
            </a:r>
            <a:r>
              <a:rPr lang="ru-RU" sz="1100" dirty="0" err="1">
                <a:latin typeface="Segoe UI" panose="020B0502040204020203" pitchFamily="34" charset="0"/>
                <a:cs typeface="Segoe UI" panose="020B0502040204020203" pitchFamily="34" charset="0"/>
              </a:rPr>
              <a:t>Min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и при быстром открывании и закрывании дверцы пламя не гаснет. 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33D4FBA-0111-45CE-9FE7-2D419C54C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0529" y="895111"/>
            <a:ext cx="1878710" cy="598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21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73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ПРИБОРА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45E4DE8-E5E9-4B12-86DC-3F910E512F8D}"/>
              </a:ext>
            </a:extLst>
          </p:cNvPr>
          <p:cNvSpPr/>
          <p:nvPr/>
        </p:nvSpPr>
        <p:spPr>
          <a:xfrm>
            <a:off x="63793" y="813921"/>
            <a:ext cx="488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ПОДКЛЮЧЕНИЕ ГАЗА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45644EA-2F14-49A9-BDF2-C91A173B5172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-20-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064D99F-221A-48D7-AE10-2E7CDDC70E72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023C42-8B50-49F0-A6C7-06B4D41CC5E7}"/>
              </a:ext>
            </a:extLst>
          </p:cNvPr>
          <p:cNvSpPr/>
          <p:nvPr/>
        </p:nvSpPr>
        <p:spPr>
          <a:xfrm>
            <a:off x="154338" y="1121698"/>
            <a:ext cx="49375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Важно: по завершении всех операций, старую наклейку замените на новую — с указанием типа используемого газа (наклейку можно приобрести в сервисном центре). </a:t>
            </a:r>
          </a:p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Примечание: если давление используемого газа отличается от рекомендуемого, на подводную трубу в соответствии с действующими местными стандартами необходимо установить подходящий редуктор.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0D41DBF-B31A-4D08-9387-889B44B3E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164" y="2876024"/>
            <a:ext cx="4887190" cy="14661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4A35899-0454-45CF-A8C1-FCF657926D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8989" y="4621902"/>
            <a:ext cx="21336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20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515C3B-BDED-4BA3-A732-C307A8940553}"/>
              </a:ext>
            </a:extLst>
          </p:cNvPr>
          <p:cNvSpPr txBox="1"/>
          <p:nvPr/>
        </p:nvSpPr>
        <p:spPr>
          <a:xfrm>
            <a:off x="154339" y="7204355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73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ПРИБОРА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9436384-67F9-47D0-8F2B-F24F2326DD3A}"/>
              </a:ext>
            </a:extLst>
          </p:cNvPr>
          <p:cNvSpPr/>
          <p:nvPr/>
        </p:nvSpPr>
        <p:spPr>
          <a:xfrm>
            <a:off x="63793" y="813921"/>
            <a:ext cx="488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РИСУНОК 1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783B92A-D992-48B6-A7C9-171F17B5A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845" y="889115"/>
            <a:ext cx="509785" cy="5794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BD93610-1B87-49F2-BEB5-6968B35C971C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612900"/>
            <a:ext cx="48958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091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73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ПРИБОРА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B6851CE-108C-47DA-8555-422E0E12D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39" y="1123959"/>
            <a:ext cx="5029818" cy="2378582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02337B5-CA8E-440F-A47C-820ED271EC39}"/>
              </a:ext>
            </a:extLst>
          </p:cNvPr>
          <p:cNvSpPr/>
          <p:nvPr/>
        </p:nvSpPr>
        <p:spPr>
          <a:xfrm>
            <a:off x="63793" y="813921"/>
            <a:ext cx="488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РИСУНОК 2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8513974-1EB1-4F1A-BB55-F02896A2C266}"/>
              </a:ext>
            </a:extLst>
          </p:cNvPr>
          <p:cNvSpPr/>
          <p:nvPr/>
        </p:nvSpPr>
        <p:spPr>
          <a:xfrm>
            <a:off x="154340" y="3895640"/>
            <a:ext cx="5020666" cy="2780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ВСТРАИВАНИЕ ДУХОВКИ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Место для встраивания шкафа должно быть подготовлено заранее и должно быть устойчивым к высоким температурам до 90 °С без деформирования и/или образования дефектов поверхностей. В этом месте должны быть предусмотрены пространства для свободного подсоединения компонентов духовки. Все кухонные бытовые приборы должны быть защищены огнеупорными материалами в соответствии с действующими стандартами. Настоятельно рекомендуется, чтобы встроенная духовка не была установлена рядом с холодильником, в противном случае производительность устройства может быть плохо связана с циркуляцией горячего воздуха. Устройство должно находиться на достаточном расстоянии от настенной розетки. Не размещайте сетевой кабель рядом с горячими поверхностями. Не оставляйте его сжатым в духовке.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48BF0B-68F8-4A61-8163-98420D549D8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D6B45ED-B15C-4397-ABEE-D04D8755153B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2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515C3B-BDED-4BA3-A732-C307A8940553}"/>
              </a:ext>
            </a:extLst>
          </p:cNvPr>
          <p:cNvSpPr txBox="1"/>
          <p:nvPr/>
        </p:nvSpPr>
        <p:spPr>
          <a:xfrm>
            <a:off x="154339" y="71911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73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ПРИБОРА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02337B5-CA8E-440F-A47C-820ED271EC39}"/>
              </a:ext>
            </a:extLst>
          </p:cNvPr>
          <p:cNvSpPr/>
          <p:nvPr/>
        </p:nvSpPr>
        <p:spPr>
          <a:xfrm>
            <a:off x="154339" y="813921"/>
            <a:ext cx="47966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ДУХОВОГО ШКАФА В НИШУ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98DF51D-7FEB-4725-ABFF-AD0876569DB3}"/>
              </a:ext>
            </a:extLst>
          </p:cNvPr>
          <p:cNvSpPr/>
          <p:nvPr/>
        </p:nvSpPr>
        <p:spPr>
          <a:xfrm>
            <a:off x="154339" y="1189894"/>
            <a:ext cx="5096082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Поместите прибор в нишу по центру. </a:t>
            </a:r>
          </a:p>
          <a:p>
            <a:endParaRPr lang="ru-RU" sz="11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Откройте дверцу духового шкафа. Подгоняя отверстия, находящиеся по бокам корпуса, закрепите на столешнице с помощью 4 болтов. </a:t>
            </a:r>
          </a:p>
          <a:p>
            <a:endParaRPr lang="ru-RU" sz="11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Духовой шкаф можно установить по желанию в кухонную колонну уровнем выше столешницы, либо в нишу под столешницей. </a:t>
            </a:r>
          </a:p>
          <a:p>
            <a:endParaRPr lang="ru-RU" sz="11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Когда на столешницу, находящуюся над духовым шкафом, размещается встроенная варочная поверхность, в целях безопасности и для того, чтобы облегчить снятие духового шкафа при необходимости, нужно, чтобы электрические кабели поверхности и духового шкафа шли отдельно друг от друга.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59ACC39-445F-4B0D-893C-91720327F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39" y="4331408"/>
            <a:ext cx="3560669" cy="1866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58246DF-CBF7-4CF5-B574-05971A9342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3955" y="4402603"/>
            <a:ext cx="1309832" cy="20274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12087E6-6D48-4AFD-9F46-6E68B7F0AC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0095" y="4524374"/>
            <a:ext cx="125489" cy="17003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C1106B2-1683-4877-8CB6-B712F3A851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3588" y="4672998"/>
            <a:ext cx="136663" cy="1287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A0EB546-BE3E-42CE-BD4B-8F1F1A673B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4761" y="5286378"/>
            <a:ext cx="133261" cy="1327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0ACF8B6-3E8A-46CF-88F8-BD051B9259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9210" y="4672998"/>
            <a:ext cx="129265" cy="128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DD17700-5CB1-4C18-AAF6-38A34FCCA1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15639" y="5286378"/>
            <a:ext cx="131888" cy="1287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0909E62-13A3-46B4-83B3-61F64C920CB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28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73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ПРИБОРА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36D61B9-E5E5-44CC-885E-176E10295462}"/>
              </a:ext>
            </a:extLst>
          </p:cNvPr>
          <p:cNvSpPr/>
          <p:nvPr/>
        </p:nvSpPr>
        <p:spPr>
          <a:xfrm>
            <a:off x="63793" y="813921"/>
            <a:ext cx="488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ЭЛЕКТРИЧЕСКОЕ СОЕДИНЕНИЕ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0A3D2B6-C935-464A-8DC1-247B711731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994" y="3939188"/>
            <a:ext cx="4918011" cy="3154341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E14A1D8-B3AC-4690-AC30-F009C52FAE1B}"/>
              </a:ext>
            </a:extLst>
          </p:cNvPr>
          <p:cNvSpPr/>
          <p:nvPr/>
        </p:nvSpPr>
        <p:spPr>
          <a:xfrm>
            <a:off x="154339" y="1279519"/>
            <a:ext cx="5075276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Разместите духовой шкаф так, чтобы доступ к розетке, которая будет использоваться для подключения духового шкафа к электросети, либо к двухполюсному выключателю, был удобным. </a:t>
            </a:r>
          </a:p>
          <a:p>
            <a:endParaRPr lang="ru-RU" sz="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допускайте соприкосновения электрического кабеля духового шкафа с горячими поверхностями и зажатия его в дверце духового шкафа.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случае повреждения электрического кабеля, обращайтесь в ближайший пункт сервисного обслуживания. Компетентные специалисты организации сервисного обслуживания должны установить кабель такого же размера с пластиковой изоляцией, устойчивый к напряжению, необходимому для работы духового шкафа. </a:t>
            </a:r>
            <a:endParaRPr lang="ru-RU" sz="11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33F4E40-68E6-4292-873E-4CAD267364AB}"/>
              </a:ext>
            </a:extLst>
          </p:cNvPr>
          <p:cNvSpPr/>
          <p:nvPr/>
        </p:nvSpPr>
        <p:spPr>
          <a:xfrm>
            <a:off x="256994" y="1018001"/>
            <a:ext cx="410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Прежде чем подключать прибор к электросети: </a:t>
            </a:r>
            <a:endParaRPr lang="ru-RU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EBA11261-88A1-44C3-BEE1-4EA2C941CFC8}"/>
              </a:ext>
            </a:extLst>
          </p:cNvPr>
          <p:cNvSpPr/>
          <p:nvPr/>
        </p:nvSpPr>
        <p:spPr>
          <a:xfrm>
            <a:off x="1997466" y="3559597"/>
            <a:ext cx="323214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прибор будет прямо подключен к электросети, между прибором и сетью должен быть установлен двухполюсный выключатель, пригодный для работы при мощности в соответствии с установленными нормами, расстояние между точками касания должно быть не менее 3 мм. Провод заземления не должен пресекаться двухполюсным переключателем. Не рекомендуется применять регуляторы напряжения, удлинители и розетки-умножители. </a:t>
            </a:r>
            <a:endParaRPr lang="ru-RU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FCFDE48-664E-4467-AA36-0266734158F3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7840485-A7EF-4850-9930-7A0F80872F26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29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515C3B-BDED-4BA3-A732-C307A8940553}"/>
              </a:ext>
            </a:extLst>
          </p:cNvPr>
          <p:cNvSpPr txBox="1"/>
          <p:nvPr/>
        </p:nvSpPr>
        <p:spPr>
          <a:xfrm>
            <a:off x="154339" y="71911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73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ПРИБОРА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36D61B9-E5E5-44CC-885E-176E10295462}"/>
              </a:ext>
            </a:extLst>
          </p:cNvPr>
          <p:cNvSpPr/>
          <p:nvPr/>
        </p:nvSpPr>
        <p:spPr>
          <a:xfrm>
            <a:off x="63793" y="813921"/>
            <a:ext cx="488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ЭЛЕКТРИЧЕСКОЕ СОЕДИНЕНИЕ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456A570-B1A4-42F4-A4C1-C5E19C57A78E}"/>
              </a:ext>
            </a:extLst>
          </p:cNvPr>
          <p:cNvSpPr/>
          <p:nvPr/>
        </p:nvSpPr>
        <p:spPr>
          <a:xfrm>
            <a:off x="154338" y="813920"/>
            <a:ext cx="5020667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Подключение прибора к основной электросети может осуществлять лишь компетентный мастер-электрик в соответствии с установленными правилами и нормами.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Удостоверьтесь в том, что напряжение, поступающее из основной электросети, соответствует напряжению, указанному на памятке, расположенной в передней части снизу духового шкафа.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сила тока предохранителей в вашем доме ниже 16 ампер, пусть мастер-электрик подключит также предохранитель на 16 ампер.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ВНИМАНИЕ! Прибор должен быть обязательно заземлен. </a:t>
            </a:r>
          </a:p>
          <a:p>
            <a:endParaRPr lang="ru-RU" sz="11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электрическом кабеле вашего духового шкафа имеется провод с заземлением. Его следует обязательно использовать на линии с заземлением. Проводку заземления должен осуществлять специалист-электрик.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C90B5CB-342C-477C-8CEA-6519EBD6B1C9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53" y="4137025"/>
            <a:ext cx="44100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549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9543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3605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ПОСЛЕ УСТАНОВКИ ПРИБОРА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36D61B9-E5E5-44CC-885E-176E10295462}"/>
              </a:ext>
            </a:extLst>
          </p:cNvPr>
          <p:cNvSpPr/>
          <p:nvPr/>
        </p:nvSpPr>
        <p:spPr>
          <a:xfrm>
            <a:off x="63793" y="813921"/>
            <a:ext cx="488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ПРАВИЛЬНАЯ ЭКСПЛУАТАЦИЯ ДУХОВОГО ШКАФА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9F07811-B452-4AE7-979A-7347F2DB9BB1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AAEBB29-2859-422F-B5D5-7B42C2468B82}"/>
              </a:ext>
            </a:extLst>
          </p:cNvPr>
          <p:cNvSpPr/>
          <p:nvPr/>
        </p:nvSpPr>
        <p:spPr>
          <a:xfrm>
            <a:off x="154338" y="3425706"/>
            <a:ext cx="5173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ПЕРЕД  ВКЛЮЧЕНИЕМ   ДУХОВОГО ШКАФА:</a:t>
            </a:r>
            <a:endParaRPr lang="ru-RU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96CD289-2D87-41A9-8034-C5F8E07E3DD0}"/>
              </a:ext>
            </a:extLst>
          </p:cNvPr>
          <p:cNvSpPr/>
          <p:nvPr/>
        </p:nvSpPr>
        <p:spPr>
          <a:xfrm>
            <a:off x="154337" y="4733764"/>
            <a:ext cx="47966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ВНИМАНИЕ!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9B860B6-20FE-4961-88AF-0413B5DE8D87}"/>
              </a:ext>
            </a:extLst>
          </p:cNvPr>
          <p:cNvSpPr/>
          <p:nvPr/>
        </p:nvSpPr>
        <p:spPr>
          <a:xfrm>
            <a:off x="154339" y="4960317"/>
            <a:ext cx="508596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Запрещается использовать прибор для отопления помещений.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загромождайте вентиляционные решетки поступления охлаждающего воздуха на приборе и в помещении.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Перед установкой убедитесь, что источник питания соответствует данным, указанным на ярлыке изделия.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 время эксплуатации не дотрагивайтесь до нагревающих элементов внутри духовки.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 время эксплуатации многие доступные компоненты могут сильно нагреваться.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Беречь от детей.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D611B6D-4527-4BD9-8E4F-9A58C7D69E89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AB14E1F-3909-48EE-9501-E6C1DC248B03}"/>
              </a:ext>
            </a:extLst>
          </p:cNvPr>
          <p:cNvSpPr/>
          <p:nvPr/>
        </p:nvSpPr>
        <p:spPr>
          <a:xfrm>
            <a:off x="154338" y="1116462"/>
            <a:ext cx="50206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Во избежание потерь тепла, дверцу следует открывать только при необходимости.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Следует поддерживать чистоту прокладок и уплотнений во избежание потери тепла и предотвращения ожогов от выходящего горячего воздуха.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Если духовой шкаф не используется в течение продолжительного времени, его следует отключать от электросети.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Для снижения образования конденсата из-за влажности пищевых продуктов всегда следует прогревать духовой шкаф перед первым использованием или помещением в нее продуктов. Однако образование конденсата на стекле дверцы или на стенках духовки не влияет на ее работу, и в процессе приготовления влага испаряется.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D324E65-1AB6-4C45-93C4-92D53A762975}"/>
              </a:ext>
            </a:extLst>
          </p:cNvPr>
          <p:cNvSpPr/>
          <p:nvPr/>
        </p:nvSpPr>
        <p:spPr>
          <a:xfrm>
            <a:off x="154339" y="3699123"/>
            <a:ext cx="509608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Удалите </a:t>
            </a: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 духовки все элементы внутренней упаковки и все принадлежности. Ополосните все внутренние поверхности горячей водой или мягким моющим средством. Не используйте абразивные чистящие средства и </a:t>
            </a:r>
            <a:r>
              <a:rPr lang="ru-RU" sz="11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губки.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Тщательно </a:t>
            </a: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протрите поверхности влажной тканью и просушите.</a:t>
            </a:r>
          </a:p>
        </p:txBody>
      </p:sp>
    </p:spTree>
    <p:extLst>
      <p:ext uri="{BB962C8B-B14F-4D97-AF65-F5344CB8AC3E}">
        <p14:creationId xmlns:p14="http://schemas.microsoft.com/office/powerpoint/2010/main" val="709402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515C3B-BDED-4BA3-A732-C307A8940553}"/>
              </a:ext>
            </a:extLst>
          </p:cNvPr>
          <p:cNvSpPr txBox="1"/>
          <p:nvPr/>
        </p:nvSpPr>
        <p:spPr>
          <a:xfrm>
            <a:off x="154339" y="7191185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3605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ПОСЛЕ УСТАНОВКИ ПРИБОРА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36D61B9-E5E5-44CC-885E-176E10295462}"/>
              </a:ext>
            </a:extLst>
          </p:cNvPr>
          <p:cNvSpPr/>
          <p:nvPr/>
        </p:nvSpPr>
        <p:spPr>
          <a:xfrm>
            <a:off x="84619" y="813921"/>
            <a:ext cx="48663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ПРЕДВАРИТЕЛЬНЫЙ РАЗОГРЕВ ДУХОВКИ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1CBBAF6-D99B-40F4-ACAE-CBFDFBD83E32}"/>
              </a:ext>
            </a:extLst>
          </p:cNvPr>
          <p:cNvSpPr/>
          <p:nvPr/>
        </p:nvSpPr>
        <p:spPr>
          <a:xfrm>
            <a:off x="154339" y="1168833"/>
            <a:ext cx="51095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Рекомендуется перед первым приготовлением для удаления возможных следов масел на горелках  прогреть духовой шкаф на максимальной температуре в течение двух часов</a:t>
            </a:r>
            <a:r>
              <a:rPr lang="ru-RU" sz="1100" dirty="0" smtClean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sz="11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 smtClean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Выньте </a:t>
            </a:r>
            <a:r>
              <a:rPr lang="ru-RU" sz="11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из прибора все принадлежности. Предварительный разогрев духовки следует осуществлять строго в течение обозначенного времени.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B4C782D-A68A-42FB-93B7-ED9916DFCEE2}"/>
              </a:ext>
            </a:extLst>
          </p:cNvPr>
          <p:cNvSpPr/>
          <p:nvPr/>
        </p:nvSpPr>
        <p:spPr>
          <a:xfrm>
            <a:off x="154339" y="2302226"/>
            <a:ext cx="5034073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Установите регулятор температуры духового шкафа на максимальный уровень (250 С MAX)</a:t>
            </a:r>
          </a:p>
          <a:p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228600" indent="-228600">
              <a:buAutoNum type="arabicPeriod" startAt="2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Кнопку выбора функции установите в режим </a:t>
            </a:r>
            <a:r>
              <a:rPr lang="ru-RU" sz="11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Верхний </a:t>
            </a: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гриль </a:t>
            </a:r>
            <a:r>
              <a:rPr lang="ru-RU" sz="11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Вентилятор</a:t>
            </a: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(при наличии).</a:t>
            </a:r>
            <a:endParaRPr lang="ru-RU" sz="11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1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buAutoNum type="arabicPeriod" startAt="3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таком положении оставьте духовой шкаф в работе на протяжении </a:t>
            </a:r>
            <a:r>
              <a:rPr lang="ru-RU" sz="11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часов. </a:t>
            </a:r>
            <a:endParaRPr lang="ru-RU" sz="11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1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  Для обеспечения циркуляции воздуха откройте окно. </a:t>
            </a:r>
          </a:p>
          <a:p>
            <a:endParaRPr lang="ru-RU" sz="11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этом в духовом шкафу на некоторое время может появиться запах и дым, исходящие от изоляционных материалов и нагревательных элементов. В таком случае, прежде чем помещать в духовку еду, дождитесь исчезновения запаха и дыма.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окончании данной операции протрите внутреннюю поверхность духового шкафа влажной мыльной мягкой тканью.</a:t>
            </a:r>
          </a:p>
          <a:p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11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ВАЖНО! </a:t>
            </a:r>
          </a:p>
          <a:p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Чтобы открыть дверцу духового шкафа, всегда держите за середину ручки. </a:t>
            </a:r>
          </a:p>
          <a:p>
            <a:endParaRPr lang="ru-RU" sz="11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ВНИМАНИЕ! </a:t>
            </a:r>
          </a:p>
          <a:p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Перед первым использованием таких предметов духового шкафа, как, например, противни или гриль, хорошо вымойте их. 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9F07811-B452-4AE7-979A-7347F2DB9BB1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1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08AB4C8-F57C-4456-9AB6-38BE56DEF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3A1E7B-7625-4D56-AD70-ED1357E0E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74C7DF-B9BA-49E4-AAC0-24C953E1E13A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7B0478-F671-4CC6-A388-3DCFD2B52CFC}"/>
              </a:ext>
            </a:extLst>
          </p:cNvPr>
          <p:cNvSpPr txBox="1"/>
          <p:nvPr/>
        </p:nvSpPr>
        <p:spPr>
          <a:xfrm>
            <a:off x="35794" y="426119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СОДЕРЖАНИЕ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485F171-8A09-4A4D-91DD-A71B5319D971}"/>
              </a:ext>
            </a:extLst>
          </p:cNvPr>
          <p:cNvCxnSpPr/>
          <p:nvPr/>
        </p:nvCxnSpPr>
        <p:spPr>
          <a:xfrm>
            <a:off x="118921" y="79545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57EACC1E-6A46-4557-9B6B-EF40528CF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95427"/>
              </p:ext>
            </p:extLst>
          </p:nvPr>
        </p:nvGraphicFramePr>
        <p:xfrm>
          <a:off x="159379" y="848690"/>
          <a:ext cx="4989841" cy="6262031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678821">
                  <a:extLst>
                    <a:ext uri="{9D8B030D-6E8A-4147-A177-3AD203B41FA5}">
                      <a16:colId xmlns:a16="http://schemas.microsoft.com/office/drawing/2014/main" xmlns="" val="2586921732"/>
                    </a:ext>
                  </a:extLst>
                </a:gridCol>
                <a:gridCol w="3095625">
                  <a:extLst>
                    <a:ext uri="{9D8B030D-6E8A-4147-A177-3AD203B41FA5}">
                      <a16:colId xmlns:a16="http://schemas.microsoft.com/office/drawing/2014/main" xmlns="" val="818656163"/>
                    </a:ext>
                  </a:extLst>
                </a:gridCol>
                <a:gridCol w="1215395">
                  <a:extLst>
                    <a:ext uri="{9D8B030D-6E8A-4147-A177-3AD203B41FA5}">
                      <a16:colId xmlns:a16="http://schemas.microsoft.com/office/drawing/2014/main" xmlns="" val="3947014886"/>
                    </a:ext>
                  </a:extLst>
                </a:gridCol>
              </a:tblGrid>
              <a:tr h="570535">
                <a:tc>
                  <a:txBody>
                    <a:bodyPr/>
                    <a:lstStyle/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стр.3 </a:t>
                      </a: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стр.4 </a:t>
                      </a: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ОПИСАНИЕ ИЗДЕЛИЯ                                                           </a:t>
                      </a: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КОМПЛЕКТАЦИЯ ИЗДЕЛИЯ</a:t>
                      </a:r>
                      <a:r>
                        <a:rPr lang="ru-RU" sz="800" b="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ОПИСАНИЕ ПРИБОРА</a:t>
                      </a:r>
                    </a:p>
                  </a:txBody>
                  <a:tcPr marL="4540" marR="454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1495388"/>
                  </a:ext>
                </a:extLst>
              </a:tr>
              <a:tr h="379209">
                <a:tc>
                  <a:txBody>
                    <a:bodyPr/>
                    <a:lstStyle/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стр.6 </a:t>
                      </a: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МЕРЫ</a:t>
                      </a:r>
                      <a:r>
                        <a:rPr lang="ru-RU" sz="800" b="0" baseline="0" dirty="0" smtClean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БЕЗОПАСНОСТИ</a:t>
                      </a:r>
                      <a:endParaRPr lang="ru-RU" sz="800" b="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МЕРЫ БЕЗОПАСНОСТИ</a:t>
                      </a: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xmlns="" val="2887722782"/>
                  </a:ext>
                </a:extLst>
              </a:tr>
              <a:tr h="577329">
                <a:tc>
                  <a:txBody>
                    <a:bodyPr/>
                    <a:lstStyle/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стр.8 </a:t>
                      </a: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стр.9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ТЕХНИЧЕСКИЕ ДАННЫЕ</a:t>
                      </a:r>
                    </a:p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РАСШИФРОВКА АББРЕВИАТУР</a:t>
                      </a:r>
                      <a:endParaRPr lang="ru-RU" sz="800" b="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ТЕХНИЧЕСКИЕ ДАННЫЕ</a:t>
                      </a: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xmlns="" val="1161146804"/>
                  </a:ext>
                </a:extLst>
              </a:tr>
              <a:tr h="395328">
                <a:tc>
                  <a:txBody>
                    <a:bodyPr/>
                    <a:lstStyle/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стр.11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ПРЕДУПРЕЖДЕНИЯ, СВЯЗАННЫЕ  С УСТАНОВКОЙ 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ПЕРЕД УСТАНОВКОЙ ПРИБОРА</a:t>
                      </a: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xmlns="" val="2774174361"/>
                  </a:ext>
                </a:extLst>
              </a:tr>
              <a:tr h="836595"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стр.12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стр.13</a:t>
                      </a: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стр.15</a:t>
                      </a: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стр.17</a:t>
                      </a: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стр.23</a:t>
                      </a: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стр,24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ПРЕДУПРЕЖДЕНИЯ ПО МОНТАЖУ</a:t>
                      </a:r>
                    </a:p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РЕКОМЕНДАЦИЯ ПО УСТАНОВКЕ</a:t>
                      </a:r>
                    </a:p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УСТАНОВКА  ПРИБОРА</a:t>
                      </a:r>
                    </a:p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ПОДКЛЮЧЕНИЕ  ГАЗА</a:t>
                      </a:r>
                    </a:p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УСТАНОВКА</a:t>
                      </a:r>
                      <a:r>
                        <a:rPr lang="ru-RU" sz="800" b="0" baseline="0" dirty="0" smtClean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В НИШУ</a:t>
                      </a:r>
                    </a:p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baseline="0" dirty="0" smtClean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ЭЛЕКТРИЧЕСКОЕ  СОЕДИНЕНИЕ</a:t>
                      </a:r>
                      <a:endParaRPr lang="ru-RU" sz="800" b="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800" b="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УСТАНОВКА ПРИБОРА</a:t>
                      </a: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xmlns="" val="2475498632"/>
                  </a:ext>
                </a:extLst>
              </a:tr>
              <a:tr h="604767"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стр.26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стр.27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ПРАВИЛЬНАЯ ЭКСПЛУАТАЦИЯ ДУХОВОГО ШКАФА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ПРЕДВАРИТЕЛЬНЫЙ РАЗОГРЕВ ДУХОВКИ </a:t>
                      </a:r>
                      <a:endParaRPr lang="en-US" sz="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ПОСЛЕ УСТАНОВКИ ПРИБОРА</a:t>
                      </a: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xmlns="" val="2611121255"/>
                  </a:ext>
                </a:extLst>
              </a:tr>
              <a:tr h="395328"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стр.28</a:t>
                      </a: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стр.32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ПАНЕЛЬ УПРАВЛЕНИЯ</a:t>
                      </a:r>
                    </a:p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МОТОР  ВЕНТИЛЯТОРА ОХЛАЖДЕНИЯ</a:t>
                      </a:r>
                      <a:endParaRPr lang="ru-RU" sz="800" b="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ПАНЕЛЬ УПРАВЛЕНИЯ</a:t>
                      </a: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xmlns="" val="2933000807"/>
                  </a:ext>
                </a:extLst>
              </a:tr>
              <a:tr h="1305742"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стр.33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стр.34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стр.35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стр.37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ЗАЖИГАНИЕ ГОРЕЛКИ ДУХОВКИ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ЭЛЕКТРО</a:t>
                      </a:r>
                      <a:r>
                        <a:rPr lang="ru-RU" sz="8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ГРИЛЬ</a:t>
                      </a:r>
                      <a:endParaRPr lang="ru-RU" sz="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ПРИГОТОВЛЕНИЕ ПИЩИ В ГАЗОВОЙ ДУХОВКЕ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РЕШЕНИЕ ПРОБЛЕМ</a:t>
                      </a:r>
                      <a:endParaRPr lang="ru-RU" sz="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ПРИГОТОВЛЕНИЕ</a:t>
                      </a: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xmlns="" val="3941149868"/>
                  </a:ext>
                </a:extLst>
              </a:tr>
            </a:tbl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F9161FB8-AAA2-4885-9F2C-344E77CA1719}"/>
              </a:ext>
            </a:extLst>
          </p:cNvPr>
          <p:cNvCxnSpPr>
            <a:cxnSpLocks/>
          </p:cNvCxnSpPr>
          <p:nvPr/>
        </p:nvCxnSpPr>
        <p:spPr>
          <a:xfrm>
            <a:off x="400050" y="981869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DA6CF01D-76EE-46C4-92F5-F77E70EACDFD}"/>
              </a:ext>
            </a:extLst>
          </p:cNvPr>
          <p:cNvCxnSpPr>
            <a:cxnSpLocks/>
          </p:cNvCxnSpPr>
          <p:nvPr/>
        </p:nvCxnSpPr>
        <p:spPr>
          <a:xfrm>
            <a:off x="400050" y="1219993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D15BA1E8-D5B0-4A70-A15A-968BC3B056BA}"/>
              </a:ext>
            </a:extLst>
          </p:cNvPr>
          <p:cNvCxnSpPr>
            <a:cxnSpLocks/>
          </p:cNvCxnSpPr>
          <p:nvPr/>
        </p:nvCxnSpPr>
        <p:spPr>
          <a:xfrm>
            <a:off x="400050" y="2022476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6C087299-C5C2-44AC-925B-421359C10517}"/>
              </a:ext>
            </a:extLst>
          </p:cNvPr>
          <p:cNvCxnSpPr>
            <a:cxnSpLocks/>
          </p:cNvCxnSpPr>
          <p:nvPr/>
        </p:nvCxnSpPr>
        <p:spPr>
          <a:xfrm>
            <a:off x="400050" y="2264569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F51483FD-945B-4FFF-9EEA-596667504EDF}"/>
              </a:ext>
            </a:extLst>
          </p:cNvPr>
          <p:cNvCxnSpPr>
            <a:cxnSpLocks/>
          </p:cNvCxnSpPr>
          <p:nvPr/>
        </p:nvCxnSpPr>
        <p:spPr>
          <a:xfrm>
            <a:off x="409575" y="2636043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E07B63C2-363D-41C3-96B4-19F9AA95B2B1}"/>
              </a:ext>
            </a:extLst>
          </p:cNvPr>
          <p:cNvCxnSpPr>
            <a:cxnSpLocks/>
          </p:cNvCxnSpPr>
          <p:nvPr/>
        </p:nvCxnSpPr>
        <p:spPr>
          <a:xfrm>
            <a:off x="450850" y="3058319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87FF5D31-E4C5-458A-B9D9-6170C31D6104}"/>
              </a:ext>
            </a:extLst>
          </p:cNvPr>
          <p:cNvCxnSpPr>
            <a:cxnSpLocks/>
          </p:cNvCxnSpPr>
          <p:nvPr/>
        </p:nvCxnSpPr>
        <p:spPr>
          <a:xfrm>
            <a:off x="450850" y="3490119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B8B8E8CA-7B5D-41FC-9621-3345C38C17AB}"/>
              </a:ext>
            </a:extLst>
          </p:cNvPr>
          <p:cNvCxnSpPr>
            <a:cxnSpLocks/>
          </p:cNvCxnSpPr>
          <p:nvPr/>
        </p:nvCxnSpPr>
        <p:spPr>
          <a:xfrm>
            <a:off x="450850" y="3712369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EEA14514-25B7-47D6-8C71-7E87580190AB}"/>
              </a:ext>
            </a:extLst>
          </p:cNvPr>
          <p:cNvCxnSpPr>
            <a:cxnSpLocks/>
          </p:cNvCxnSpPr>
          <p:nvPr/>
        </p:nvCxnSpPr>
        <p:spPr>
          <a:xfrm>
            <a:off x="425450" y="1629569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15F58B52-724C-48F8-B9BB-9D85EC5EB223}"/>
              </a:ext>
            </a:extLst>
          </p:cNvPr>
          <p:cNvCxnSpPr>
            <a:cxnSpLocks/>
          </p:cNvCxnSpPr>
          <p:nvPr/>
        </p:nvCxnSpPr>
        <p:spPr>
          <a:xfrm>
            <a:off x="450850" y="4271168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C02800BC-431A-4BCB-AE62-0D8E1DD3291D}"/>
              </a:ext>
            </a:extLst>
          </p:cNvPr>
          <p:cNvCxnSpPr>
            <a:cxnSpLocks/>
          </p:cNvCxnSpPr>
          <p:nvPr/>
        </p:nvCxnSpPr>
        <p:spPr>
          <a:xfrm>
            <a:off x="450850" y="4588668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440555F7-2FB9-4573-9C9D-A62655FF5272}"/>
              </a:ext>
            </a:extLst>
          </p:cNvPr>
          <p:cNvCxnSpPr>
            <a:cxnSpLocks/>
          </p:cNvCxnSpPr>
          <p:nvPr/>
        </p:nvCxnSpPr>
        <p:spPr>
          <a:xfrm>
            <a:off x="450850" y="4877598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6AA87BAE-0E5E-44B9-BEB8-DA1E4B6268CF}"/>
              </a:ext>
            </a:extLst>
          </p:cNvPr>
          <p:cNvCxnSpPr>
            <a:cxnSpLocks/>
          </p:cNvCxnSpPr>
          <p:nvPr/>
        </p:nvCxnSpPr>
        <p:spPr>
          <a:xfrm>
            <a:off x="446082" y="5263365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D01D1196-C327-4474-B34B-4AFD2F5C4922}"/>
              </a:ext>
            </a:extLst>
          </p:cNvPr>
          <p:cNvCxnSpPr>
            <a:cxnSpLocks/>
          </p:cNvCxnSpPr>
          <p:nvPr/>
        </p:nvCxnSpPr>
        <p:spPr>
          <a:xfrm>
            <a:off x="446082" y="5495131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DCF6FD1A-4CE9-4EEC-9DA0-DDF9CE8AA171}"/>
              </a:ext>
            </a:extLst>
          </p:cNvPr>
          <p:cNvCxnSpPr>
            <a:cxnSpLocks/>
          </p:cNvCxnSpPr>
          <p:nvPr/>
        </p:nvCxnSpPr>
        <p:spPr>
          <a:xfrm>
            <a:off x="446082" y="5860256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44E38CB2-BB5D-4A07-9E55-9843282B35D5}"/>
              </a:ext>
            </a:extLst>
          </p:cNvPr>
          <p:cNvCxnSpPr>
            <a:cxnSpLocks/>
          </p:cNvCxnSpPr>
          <p:nvPr/>
        </p:nvCxnSpPr>
        <p:spPr>
          <a:xfrm>
            <a:off x="446082" y="6107906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5083BEB5-B2DE-40CB-AC58-E75AB1CB1058}"/>
              </a:ext>
            </a:extLst>
          </p:cNvPr>
          <p:cNvCxnSpPr>
            <a:cxnSpLocks/>
          </p:cNvCxnSpPr>
          <p:nvPr/>
        </p:nvCxnSpPr>
        <p:spPr>
          <a:xfrm>
            <a:off x="425450" y="3264694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083BEB5-B2DE-40CB-AC58-E75AB1CB1058}"/>
              </a:ext>
            </a:extLst>
          </p:cNvPr>
          <p:cNvCxnSpPr>
            <a:cxnSpLocks/>
          </p:cNvCxnSpPr>
          <p:nvPr/>
        </p:nvCxnSpPr>
        <p:spPr>
          <a:xfrm>
            <a:off x="446082" y="3988594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5083BEB5-B2DE-40CB-AC58-E75AB1CB1058}"/>
              </a:ext>
            </a:extLst>
          </p:cNvPr>
          <p:cNvCxnSpPr>
            <a:cxnSpLocks/>
          </p:cNvCxnSpPr>
          <p:nvPr/>
        </p:nvCxnSpPr>
        <p:spPr>
          <a:xfrm>
            <a:off x="438150" y="6360319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5083BEB5-B2DE-40CB-AC58-E75AB1CB1058}"/>
              </a:ext>
            </a:extLst>
          </p:cNvPr>
          <p:cNvCxnSpPr>
            <a:cxnSpLocks/>
          </p:cNvCxnSpPr>
          <p:nvPr/>
        </p:nvCxnSpPr>
        <p:spPr>
          <a:xfrm>
            <a:off x="447675" y="6617494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431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24D02AA3-E4FA-4639-A804-EE59A398C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9F5F42B-69BB-46E6-8634-E249576C9A86}"/>
              </a:ext>
            </a:extLst>
          </p:cNvPr>
          <p:cNvSpPr txBox="1"/>
          <p:nvPr/>
        </p:nvSpPr>
        <p:spPr>
          <a:xfrm>
            <a:off x="-19050" y="7216908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EA80567D-9B4C-4DED-B373-BBD03B5112FE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A0188F32-B5A6-43AD-B594-66D0E2357464}"/>
              </a:ext>
            </a:extLst>
          </p:cNvPr>
          <p:cNvSpPr txBox="1"/>
          <p:nvPr/>
        </p:nvSpPr>
        <p:spPr>
          <a:xfrm>
            <a:off x="71212" y="444589"/>
            <a:ext cx="2759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ПАНЕЛЬ УПРАВЛЕНИЯ</a:t>
            </a:r>
          </a:p>
        </p:txBody>
      </p: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xmlns="" id="{42FBB86B-B086-414B-BA18-EA3B179F0439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BE05739-8CC7-47FD-B77F-12DE6F630BE6}"/>
              </a:ext>
            </a:extLst>
          </p:cNvPr>
          <p:cNvSpPr/>
          <p:nvPr/>
        </p:nvSpPr>
        <p:spPr>
          <a:xfrm>
            <a:off x="61976" y="813921"/>
            <a:ext cx="53276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921" y="2784506"/>
            <a:ext cx="50206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РЕГУЛЯТОР ТЕМПЕРАТУРЫ</a:t>
            </a:r>
            <a:endParaRPr lang="ru-RU" sz="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Регулятором температуры установите температуру для вида нагрева или выберите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настройку других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функций. Регулятор температуры можно поворачивать из нулевого положения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только вправо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до упора. Поворачивать регулятор температуры дальше нельзя.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87" y="980281"/>
            <a:ext cx="4695825" cy="17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339" y="3714354"/>
            <a:ext cx="50206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 ТАЙМЕР</a:t>
            </a:r>
            <a:endParaRPr lang="ru-RU" sz="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Вы можете установить время приготовления. Для этого поверните регулятор таймера по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часовой  стрелке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, выбрав необходимое вам время приготовления; по истечении данного срока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духовой  шкаф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подаст звуковой сигнал и выключится.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339" y="4672003"/>
            <a:ext cx="502066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 ПЕРЕКЛЮЧАТЕЛЬ </a:t>
            </a: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ВЫБОРА ФУНКЦИЙ</a:t>
            </a:r>
            <a:r>
              <a:rPr lang="ru-RU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Переключатель выбора функций предназначен для установки вида нагрева или других функций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 Переключатель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выбора функций можно поворачивать из нулевого положения влево или вправо.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339" y="5579148"/>
            <a:ext cx="50206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Примечание: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Электрическое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зажигание интегрировано в ручку управления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температурой.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Духовка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оборудована системой газ-контроля. Если пламя случайно погаснет, подача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газа  останавливается.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Если конфорка случайно погаснет, выключите газ через ручку управления и перед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повторным включением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подождите не менее 1 (одной) минуты.</a:t>
            </a:r>
          </a:p>
        </p:txBody>
      </p:sp>
    </p:spTree>
    <p:extLst>
      <p:ext uri="{BB962C8B-B14F-4D97-AF65-F5344CB8AC3E}">
        <p14:creationId xmlns:p14="http://schemas.microsoft.com/office/powerpoint/2010/main" val="2631353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24D02AA3-E4FA-4639-A804-EE59A398C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9F5F42B-69BB-46E6-8634-E249576C9A86}"/>
              </a:ext>
            </a:extLst>
          </p:cNvPr>
          <p:cNvSpPr txBox="1"/>
          <p:nvPr/>
        </p:nvSpPr>
        <p:spPr>
          <a:xfrm>
            <a:off x="-19050" y="7216908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EA80567D-9B4C-4DED-B373-BBD03B5112FE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A0188F32-B5A6-43AD-B594-66D0E2357464}"/>
              </a:ext>
            </a:extLst>
          </p:cNvPr>
          <p:cNvSpPr txBox="1"/>
          <p:nvPr/>
        </p:nvSpPr>
        <p:spPr>
          <a:xfrm>
            <a:off x="71212" y="444589"/>
            <a:ext cx="2759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ПАНЕЛЬ УПРАВЛЕНИЯ</a:t>
            </a:r>
          </a:p>
        </p:txBody>
      </p: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xmlns="" id="{42FBB86B-B086-414B-BA18-EA3B179F0439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BE05739-8CC7-47FD-B77F-12DE6F630BE6}"/>
              </a:ext>
            </a:extLst>
          </p:cNvPr>
          <p:cNvSpPr/>
          <p:nvPr/>
        </p:nvSpPr>
        <p:spPr>
          <a:xfrm>
            <a:off x="61976" y="813921"/>
            <a:ext cx="53276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CAE3FC2-A48B-4A39-BF46-1F2D97FFB6A9}"/>
              </a:ext>
            </a:extLst>
          </p:cNvPr>
          <p:cNvSpPr/>
          <p:nvPr/>
        </p:nvSpPr>
        <p:spPr>
          <a:xfrm>
            <a:off x="154339" y="874633"/>
            <a:ext cx="52352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РЕГУЛЯТОР 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ТЕМПЕРАТУРЫ  (ТЕРМОСТАТ)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D460C55-B593-45C7-ADAC-018876ED0A7B}"/>
              </a:ext>
            </a:extLst>
          </p:cNvPr>
          <p:cNvSpPr/>
          <p:nvPr/>
        </p:nvSpPr>
        <p:spPr>
          <a:xfrm>
            <a:off x="154339" y="1136243"/>
            <a:ext cx="509608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Подача газа горелки регулируется термостатом, обеспечивающим сохранение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стабильной температуры духовки.</a:t>
            </a: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Индикатор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на панели управления (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Рис.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3) показывает повышенную температуру духовки.  Для регулирования температуры, поверните ручку на выбранную позицию.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D50D24-583D-4B30-9FEB-B81A09C826BE}"/>
              </a:ext>
            </a:extLst>
          </p:cNvPr>
          <p:cNvSpPr txBox="1"/>
          <p:nvPr/>
        </p:nvSpPr>
        <p:spPr>
          <a:xfrm>
            <a:off x="4343400" y="2743200"/>
            <a:ext cx="5677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Рис. 3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61" y="2870158"/>
            <a:ext cx="2267491" cy="210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505200" y="4410075"/>
            <a:ext cx="600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59967" y="3922125"/>
            <a:ext cx="600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042035" y="4119047"/>
            <a:ext cx="8691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Максимум</a:t>
            </a:r>
            <a:endParaRPr lang="ru-RU" sz="1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0855" y="3640622"/>
            <a:ext cx="8242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Минимум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85022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2DE550F-61D6-4A48-97E8-781DB2FA9D74}"/>
              </a:ext>
            </a:extLst>
          </p:cNvPr>
          <p:cNvSpPr txBox="1"/>
          <p:nvPr/>
        </p:nvSpPr>
        <p:spPr>
          <a:xfrm>
            <a:off x="61976" y="7197140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F7EB382-7F37-428D-B7CE-FB11BD3FFE01}"/>
              </a:ext>
            </a:extLst>
          </p:cNvPr>
          <p:cNvSpPr/>
          <p:nvPr/>
        </p:nvSpPr>
        <p:spPr>
          <a:xfrm>
            <a:off x="154338" y="921542"/>
            <a:ext cx="48939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ТАЙМЕР  (УСТАНОВКА  МИНУТНОГО ТАЙМЕРА)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339" y="1350395"/>
            <a:ext cx="502066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Минутный таймер - это устройство звуковой сигнализации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настраиваемое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на 60 минут.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Прокрутите кнопку (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Рис.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9) по часовой стрелке до позиции 60 минут и затем, прокручивая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против часовой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стрелки, настраивайте желаемое время.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2608263"/>
            <a:ext cx="26765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339" y="5522498"/>
            <a:ext cx="50206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ВАЖНОЕ ПРЕДУПРЕЖДЕНИЕ: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В момент подачи звукового сигнала, таймер не прекращает работу Вашего духового </a:t>
            </a:r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шкафа.</a:t>
            </a:r>
            <a:endParaRPr lang="en-US" sz="11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 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забудьте выключить духовку / гриль в ручную.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0188F32-B5A6-43AD-B594-66D0E2357464}"/>
              </a:ext>
            </a:extLst>
          </p:cNvPr>
          <p:cNvSpPr txBox="1"/>
          <p:nvPr/>
        </p:nvSpPr>
        <p:spPr>
          <a:xfrm>
            <a:off x="71212" y="444589"/>
            <a:ext cx="2759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ПАНЕЛЬ УПРАВЛЕНИЯ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25564" y="2541588"/>
            <a:ext cx="2686050" cy="2476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51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2DE550F-61D6-4A48-97E8-781DB2FA9D74}"/>
              </a:ext>
            </a:extLst>
          </p:cNvPr>
          <p:cNvSpPr txBox="1"/>
          <p:nvPr/>
        </p:nvSpPr>
        <p:spPr>
          <a:xfrm>
            <a:off x="61976" y="7197140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FB2490E-BEA0-40CA-9BC3-10DD530DCFF5}"/>
              </a:ext>
            </a:extLst>
          </p:cNvPr>
          <p:cNvSpPr/>
          <p:nvPr/>
        </p:nvSpPr>
        <p:spPr>
          <a:xfrm>
            <a:off x="127747" y="1269401"/>
            <a:ext cx="5096083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Для  установки режима приготовления   поверните ручку по часовой стрелки до  желаемой  функции.</a:t>
            </a:r>
          </a:p>
          <a:p>
            <a:endParaRPr lang="ru-RU" sz="1100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режимов 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работы (функций) духового шкафа:  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228600" indent="-228600">
              <a:buAutoNum type="arabicParenR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Нижний газовый  нагрев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/ традиционное приготовление ; </a:t>
            </a:r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buAutoNum type="arabicParenR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Вентилятор;</a:t>
            </a:r>
          </a:p>
          <a:p>
            <a:pPr marL="228600" indent="-228600">
              <a:buAutoNum type="arabicParenR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Электрический гриль;  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buAutoNum type="arabicParenR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Верхний  электрический  гриль с вентилятором;</a:t>
            </a:r>
          </a:p>
          <a:p>
            <a:pPr marL="228600" indent="-228600">
              <a:buAutoNum type="arabicParenR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Внутренний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свет (во время работы духовки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 / освещение. 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188F32-B5A6-43AD-B594-66D0E2357464}"/>
              </a:ext>
            </a:extLst>
          </p:cNvPr>
          <p:cNvSpPr txBox="1"/>
          <p:nvPr/>
        </p:nvSpPr>
        <p:spPr>
          <a:xfrm>
            <a:off x="71212" y="444589"/>
            <a:ext cx="2759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ПАНЕЛЬ УПРАВЛЕНИЯ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7747" y="813921"/>
            <a:ext cx="51226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ПЕРЕКЛЮЧАТЕЛЬ ВЫБОРА ФУНКЦИЙ</a:t>
            </a:r>
          </a:p>
        </p:txBody>
      </p:sp>
      <p:pic>
        <p:nvPicPr>
          <p:cNvPr id="3074" name="Picture 2" descr="C:\Users\User\Desktop\Безымянный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89" y="3524250"/>
            <a:ext cx="2030058" cy="205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2525" y="3429000"/>
            <a:ext cx="2505075" cy="2476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12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08AB4C8-F57C-4456-9AB6-38BE56DEF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3A1E7B-7625-4D56-AD70-ED1357E0E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485F171-8A09-4A4D-91DD-A71B5319D971}"/>
              </a:ext>
            </a:extLst>
          </p:cNvPr>
          <p:cNvCxnSpPr/>
          <p:nvPr/>
        </p:nvCxnSpPr>
        <p:spPr>
          <a:xfrm>
            <a:off x="118921" y="79545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C844AB32-8004-455D-818E-E1463CC5BA83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-32-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7D259B5-B834-4A51-87B7-D3E5B74DBDA1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921" y="967303"/>
            <a:ext cx="502066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Эта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духовка оборудована мотором вентилятора охлаждения для безопасности,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обеспечивающим сохранение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низкой температуры поверхностей для эффективной работы ручек управления и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охлаждения внутренних деталей. </a:t>
            </a:r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Когда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горелки духовки или гриля зажигаются, мотор вентилятора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охлаждения автоматически начинает работать.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После выключения духовки или гриля, вентилятор охлаждения может продолжать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работать  (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несколько минут). Это время зависит от температуры и времени предыдущего приготовления пищи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ВНИМАНИЕ: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При работе духовка может нагреваться сильно и может выпускать горячий пар в </a:t>
            </a:r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нижней области 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панели управления. Держите детей подальше от духовки.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Дверца может быть горячая, поэтому используйте ручку.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Духовка нагревается при работе.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Будьте осторожны и не касайтесь нагревающих деталей духовки.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921" y="433968"/>
            <a:ext cx="5020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МОТОР ВЕНТИЛЯТОРА ОХЛАЖДЕНИЯ</a:t>
            </a:r>
          </a:p>
        </p:txBody>
      </p:sp>
    </p:spTree>
    <p:extLst>
      <p:ext uri="{BB962C8B-B14F-4D97-AF65-F5344CB8AC3E}">
        <p14:creationId xmlns:p14="http://schemas.microsoft.com/office/powerpoint/2010/main" val="2774510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2188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ПРИГОТОВЛЕНИЕ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2DE550F-61D6-4A48-97E8-781DB2FA9D74}"/>
              </a:ext>
            </a:extLst>
          </p:cNvPr>
          <p:cNvSpPr txBox="1"/>
          <p:nvPr/>
        </p:nvSpPr>
        <p:spPr>
          <a:xfrm>
            <a:off x="61976" y="7197140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-33-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CC4FCF3-07BD-4BA3-A2B0-5D532AA5CD48}"/>
              </a:ext>
            </a:extLst>
          </p:cNvPr>
          <p:cNvSpPr/>
          <p:nvPr/>
        </p:nvSpPr>
        <p:spPr>
          <a:xfrm>
            <a:off x="61976" y="826292"/>
            <a:ext cx="5327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ЗАЖИГАНИЕ ГОРЕЛКИ ДУХОВКИ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DB7F2E-231C-4F74-A1B8-ACA8055FB95D}"/>
              </a:ext>
            </a:extLst>
          </p:cNvPr>
          <p:cNvSpPr/>
          <p:nvPr/>
        </p:nvSpPr>
        <p:spPr>
          <a:xfrm>
            <a:off x="154339" y="1056580"/>
            <a:ext cx="509608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Для зажигания горелки духовки:  </a:t>
            </a:r>
          </a:p>
          <a:p>
            <a:pPr marL="228600" indent="-228600">
              <a:buAutoNum type="arabicPeriod"/>
            </a:pPr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Откройте дверцу духовки полностью.                </a:t>
            </a:r>
          </a:p>
          <a:p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      Пока вы не сделаете этого, не продолжайте зажигание горелки    </a:t>
            </a:r>
          </a:p>
          <a:p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      духовки.  </a:t>
            </a:r>
          </a:p>
          <a:p>
            <a:pPr marL="228600" indent="-228600">
              <a:buAutoNum type="arabicPeriod" startAt="2"/>
            </a:pP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Для включения электрического зажигания, нажмите на ручку термостата, и, придерживая ручку, приведите на максимальную позицию Максимум (</a:t>
            </a: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Рис. </a:t>
            </a: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3), повернув её против часовой стрелки (</a:t>
            </a: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Рис. </a:t>
            </a: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4).  </a:t>
            </a:r>
          </a:p>
          <a:p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Никогда не продолжайте этот процесс больше 15 секунд. Если горелка до сих пор не горит, подождите одну (1) минуту и повторите зажигание заново.  </a:t>
            </a:r>
          </a:p>
          <a:p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В случае неисправности электричества, для ручного включения духовки, поместите огонь к точке "A" в нижней части жаровни (Рисунок 5), после этого нажмите на ручку термостата (</a:t>
            </a: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Рис. </a:t>
            </a: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4) и поверните.    </a:t>
            </a:r>
          </a:p>
          <a:p>
            <a:pPr marL="228600" indent="-228600">
              <a:buAutoNum type="arabicPeriod" startAt="3"/>
            </a:pP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После зажигания горелки придерживайте ручку приблизительно на 10 секунд (время активизации термического соединения).  </a:t>
            </a:r>
          </a:p>
          <a:p>
            <a:pPr marL="228600" indent="-228600">
              <a:buAutoNum type="arabicPeriod" startAt="3"/>
            </a:pP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Убедитесь в том, что горелка горит. Если горелка не горит, заново поверните ручку по часовой стрелке и приведите на позицию "O" (Закрыто) и повторите все заново с первого шага.  </a:t>
            </a:r>
          </a:p>
          <a:p>
            <a:pPr marL="228600" indent="-228600">
              <a:buAutoNum type="arabicPeriod" startAt="3"/>
            </a:pP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Медленно закрывайте дверцу духовки и приведите ручку регулировки температуры на желаемую температуру.  Когда огонь погаснет по любой причине, клапан безопасности автоматически закрывает подачу газа на горелку.  </a:t>
            </a:r>
          </a:p>
          <a:p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Для зажигания горелки, сначала приведите ручку управления духовки на позицию ВЫКЛ ("O"), затем подождите на 1 (одну) минуту и повторите процесс.  Для правильного использования газовой духовки см. раздел «ПРИГОТОВЛЕНИЕ ПИЩИ В ГАЗОВОЙ ДУХОВКЕ.»  </a:t>
            </a:r>
          </a:p>
          <a:p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Во время эксплуатации духовки, некоторые детали могут сильно нагреваться.  Держите детей подальше от духовки</a:t>
            </a:r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ru-RU" sz="105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ВНИМАНИЕ</a:t>
            </a: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: При ручном зажигании не подносите огонь к отверстию "А" в нижней части, пока не прокрутите ручку регулировки температуры. 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9233E8C-D8E2-4441-AFCE-2CB5E77AF8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985" y="6001023"/>
            <a:ext cx="2817632" cy="11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7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2188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ПРИГОТОВЛЕНИЕ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2DE550F-61D6-4A48-97E8-781DB2FA9D74}"/>
              </a:ext>
            </a:extLst>
          </p:cNvPr>
          <p:cNvSpPr txBox="1"/>
          <p:nvPr/>
        </p:nvSpPr>
        <p:spPr>
          <a:xfrm>
            <a:off x="61976" y="7197140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-34-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CC4FCF3-07BD-4BA3-A2B0-5D532AA5CD48}"/>
              </a:ext>
            </a:extLst>
          </p:cNvPr>
          <p:cNvSpPr/>
          <p:nvPr/>
        </p:nvSpPr>
        <p:spPr>
          <a:xfrm>
            <a:off x="61976" y="826292"/>
            <a:ext cx="5327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ИСПОЛЬЗОВАНИЕ ЭЛЕКТРИЧЕСКОГО 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ГРИЛЯ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339" y="1341908"/>
            <a:ext cx="5020665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Для включения гриля: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Для оптимизации приготовления на гриле предварительно прогрейте печь с включенной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функцией гриля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(переведите регулятор в положение (---) минимум на 10 минут). Установите блюдо в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печь максимально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близко к грилю, в зависимости от вида приготавливаемого блюда. </a:t>
            </a:r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Грилем следует пользоваться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только при открытой дверце духовки и не дольше 15 минут. При использовании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данной функции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невозможно использовать горелку духовки (устройство безопасности предотвращает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электрическое сопротивление, если рукоятка термостата не находится в положении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Внимание!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процессе использования 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и после использования духовки, некоторые детали могут быть сильно горячими.</a:t>
            </a:r>
          </a:p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Держите детей подальше от духовки.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91" y="4722813"/>
            <a:ext cx="18669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9949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2188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ПРИГОТОВЛЕНИЕ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2DE550F-61D6-4A48-97E8-781DB2FA9D74}"/>
              </a:ext>
            </a:extLst>
          </p:cNvPr>
          <p:cNvSpPr txBox="1"/>
          <p:nvPr/>
        </p:nvSpPr>
        <p:spPr>
          <a:xfrm>
            <a:off x="61976" y="7197140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CC4FCF3-07BD-4BA3-A2B0-5D532AA5CD48}"/>
              </a:ext>
            </a:extLst>
          </p:cNvPr>
          <p:cNvSpPr/>
          <p:nvPr/>
        </p:nvSpPr>
        <p:spPr>
          <a:xfrm>
            <a:off x="61976" y="826292"/>
            <a:ext cx="5327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ПРИГОТОВЛЕНИЕ ПИЩИ В ГАЗОВОЙ ДУХОВКЕ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FB2490E-BEA0-40CA-9BC3-10DD530DCFF5}"/>
              </a:ext>
            </a:extLst>
          </p:cNvPr>
          <p:cNvSpPr/>
          <p:nvPr/>
        </p:nvSpPr>
        <p:spPr>
          <a:xfrm>
            <a:off x="154338" y="1050326"/>
            <a:ext cx="5096083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Перед началом эксплуатации нагрейте духовку до желаемой температуры.  Для правильного предварительного нагрева вынимайте противень из духовки и ставьте в духовку вместе с едой после нагревания духовки до желаемой температуры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ru-RU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Освещение духовки </a:t>
            </a:r>
            <a:endParaRPr lang="ru-RU" sz="11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Духовка оснащена встроенной  лампочкой для возможности визуальной  проверки приготавливаемой пищи. </a:t>
            </a:r>
          </a:p>
          <a:p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Традиционный 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гриль </a:t>
            </a:r>
            <a:endParaRPr lang="ru-RU" sz="11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Расположите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пищу в противень и разместите как можно ближе к грилю.  Для сбора жидкости, выходящей из пищи во время работы режима гриля, располагайте снизу противень. </a:t>
            </a:r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Гриль 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не должен работать больше 30 минут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.  </a:t>
            </a:r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Внимание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При работе духовки, дверца нагревается сильно.  Держите детей подальше от духовки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395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2188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ПРИГОТОВЛЕНИЕ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2DE550F-61D6-4A48-97E8-781DB2FA9D74}"/>
              </a:ext>
            </a:extLst>
          </p:cNvPr>
          <p:cNvSpPr txBox="1"/>
          <p:nvPr/>
        </p:nvSpPr>
        <p:spPr>
          <a:xfrm>
            <a:off x="61976" y="7197140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CC4FCF3-07BD-4BA3-A2B0-5D532AA5CD48}"/>
              </a:ext>
            </a:extLst>
          </p:cNvPr>
          <p:cNvSpPr/>
          <p:nvPr/>
        </p:nvSpPr>
        <p:spPr>
          <a:xfrm>
            <a:off x="61976" y="826292"/>
            <a:ext cx="5327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ПРИГОТОВЛЕНИЕ ПИЩИ В ГАЗОВОЙ ДУХОВКЕ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817A255-FAD5-4EC3-988F-DBEC19CF4767}"/>
              </a:ext>
            </a:extLst>
          </p:cNvPr>
          <p:cNvSpPr/>
          <p:nvPr/>
        </p:nvSpPr>
        <p:spPr>
          <a:xfrm>
            <a:off x="154339" y="1324569"/>
            <a:ext cx="509608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Руководство по приготовлению  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Ваша газовая духовка имеет горелку, расположенную под крышкой.  Нижняя часть духовки горячая и идеальная для поджаривания нижних частей тортов и пиццы.  Другую пищу необходимо приготовить на гриле.  При приготовлении кекса, пиццы и т.д. в более одного яруса, для оптимального результата, можете менять местами противни на середине времени приготовления. </a:t>
            </a: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Безопасность  </a:t>
            </a:r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НИКОГДА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не допускайте накопления жира в нижней части духовки.  Как и в других духовках, для предотвращения воспламенения жиров, регулярно очищайте оставшиеся жиры от стенок и нижней части духовки.  Эта духовка оборудована мотором вентилятора охлаждения для безопасности, обеспечивающим сохранение низкой температуры поверхностей для эффективной работы ручек управления и охлаждения внутренних деталей.  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Внимание!</a:t>
            </a:r>
          </a:p>
          <a:p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Дверца 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духовки может нагреваться - держите детей подальше от духовки.  </a:t>
            </a:r>
            <a:endParaRPr lang="ru-RU" sz="11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Никогда 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ничего не вставляйте на дне духовки.  </a:t>
            </a:r>
            <a:endParaRPr lang="ru-RU" sz="11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 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покрывайте алюминиевой фольгой стенки духовки.  </a:t>
            </a:r>
            <a:endParaRPr lang="ru-RU" sz="11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накопления жидкостей не оставляйте внутри духовки противни. </a:t>
            </a:r>
          </a:p>
        </p:txBody>
      </p:sp>
    </p:spTree>
    <p:extLst>
      <p:ext uri="{BB962C8B-B14F-4D97-AF65-F5344CB8AC3E}">
        <p14:creationId xmlns:p14="http://schemas.microsoft.com/office/powerpoint/2010/main" val="2052503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2DE550F-61D6-4A48-97E8-781DB2FA9D74}"/>
              </a:ext>
            </a:extLst>
          </p:cNvPr>
          <p:cNvSpPr txBox="1"/>
          <p:nvPr/>
        </p:nvSpPr>
        <p:spPr>
          <a:xfrm>
            <a:off x="130970" y="7183711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37-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6BA3E1A9-45C1-4592-8BD8-7FE96B3B6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232886"/>
              </p:ext>
            </p:extLst>
          </p:nvPr>
        </p:nvGraphicFramePr>
        <p:xfrm>
          <a:off x="226244" y="1913493"/>
          <a:ext cx="4917938" cy="2563942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1376313">
                  <a:extLst>
                    <a:ext uri="{9D8B030D-6E8A-4147-A177-3AD203B41FA5}">
                      <a16:colId xmlns:a16="http://schemas.microsoft.com/office/drawing/2014/main" xmlns="" val="760876077"/>
                    </a:ext>
                  </a:extLst>
                </a:gridCol>
                <a:gridCol w="1414544">
                  <a:extLst>
                    <a:ext uri="{9D8B030D-6E8A-4147-A177-3AD203B41FA5}">
                      <a16:colId xmlns:a16="http://schemas.microsoft.com/office/drawing/2014/main" xmlns="" val="1865896053"/>
                    </a:ext>
                  </a:extLst>
                </a:gridCol>
                <a:gridCol w="2127081">
                  <a:extLst>
                    <a:ext uri="{9D8B030D-6E8A-4147-A177-3AD203B41FA5}">
                      <a16:colId xmlns:a16="http://schemas.microsoft.com/office/drawing/2014/main" xmlns="" val="3516684707"/>
                    </a:ext>
                  </a:extLst>
                </a:gridCol>
              </a:tblGrid>
              <a:tr h="88537">
                <a:tc>
                  <a:txBody>
                    <a:bodyPr/>
                    <a:lstStyle/>
                    <a:p>
                      <a:pPr marL="1003300" indent="-911225" algn="l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    ПРОБЛЕМЫ</a:t>
                      </a:r>
                    </a:p>
                  </a:txBody>
                  <a:tcPr marL="4540" marR="4540" marT="0" marB="0">
                    <a:lnR w="635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       ПРИЧИНЫ</a:t>
                      </a:r>
                    </a:p>
                  </a:txBody>
                  <a:tcPr marL="4540" marR="4540" marT="0" marB="0">
                    <a:lnL w="635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                  РЕШЕНИЯ</a:t>
                      </a:r>
                    </a:p>
                  </a:txBody>
                  <a:tcPr marL="4540" marR="4540" marT="0" marB="0">
                    <a:lnL w="635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579190486"/>
                  </a:ext>
                </a:extLst>
              </a:tr>
              <a:tr h="350553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1. </a:t>
                      </a: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Верхняя часть блюда пережарена, а нижняя недожарена. 	</a:t>
                      </a:r>
                    </a:p>
                  </a:txBody>
                  <a:tcPr marL="4540" marR="4540" marT="0" marB="0">
                    <a:lnR w="635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Уровень нижней температуры слабый. 	</a:t>
                      </a:r>
                    </a:p>
                    <a:p>
                      <a:endParaRPr lang="ru-RU" sz="1000" dirty="0">
                        <a:effectLst/>
                        <a:latin typeface="Segoe UI" panose="020B0502040204020203" pitchFamily="34" charset="0"/>
                        <a:ea typeface="Arial Narrow" panose="020B060602020203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635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Возможно, неправильно выбрана полка для приготовления. Противень следует поместить на уровень ниже. </a:t>
                      </a:r>
                    </a:p>
                  </a:txBody>
                  <a:tcPr marL="4540" marR="4540" marT="0" marB="0">
                    <a:lnL w="635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56547414"/>
                  </a:ext>
                </a:extLst>
              </a:tr>
              <a:tr h="575442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2. </a:t>
                      </a: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Нижняя часть блюда пережарена, а верхняя недожарена. 	</a:t>
                      </a:r>
                    </a:p>
                  </a:txBody>
                  <a:tcPr marL="4540" marR="4540" marT="0" marB="0">
                    <a:lnR w="635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Уровень верхней температуры слабый. 	</a:t>
                      </a:r>
                    </a:p>
                  </a:txBody>
                  <a:tcPr marL="4540" marR="4540" marT="0" marB="0">
                    <a:lnL w="635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Возможно, неправильно выбрана полка для приготовления. Противень следует поместить на уровень выше. </a:t>
                      </a:r>
                    </a:p>
                  </a:txBody>
                  <a:tcPr marL="4540" marR="4540" marT="0" marB="0">
                    <a:lnL w="635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947316396"/>
                  </a:ext>
                </a:extLst>
              </a:tr>
              <a:tr h="304642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3. </a:t>
                      </a: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Блюдо снаружи пропеклось, а изнутри осталось сырым. 	</a:t>
                      </a:r>
                    </a:p>
                  </a:txBody>
                  <a:tcPr marL="4540" marR="4540" marT="0" marB="0">
                    <a:lnR w="635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Чрезмерный перегрев. 	</a:t>
                      </a:r>
                    </a:p>
                    <a:p>
                      <a:endParaRPr lang="ru-RU" sz="100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endParaRPr lang="ru-RU" sz="100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635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Неправильный выбор температуры приготовления, убавьте температуру. 	</a:t>
                      </a:r>
                    </a:p>
                  </a:txBody>
                  <a:tcPr marL="4540" marR="4540" marT="0" marB="0">
                    <a:lnL w="635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50022721"/>
                  </a:ext>
                </a:extLst>
              </a:tr>
              <a:tr h="570042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4. </a:t>
                      </a: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Внешняя часть блюда пересушена. </a:t>
                      </a:r>
                    </a:p>
                  </a:txBody>
                  <a:tcPr marL="4540" marR="4540" marT="0" marB="0">
                    <a:lnR w="635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Низкая температура. 	</a:t>
                      </a:r>
                    </a:p>
                  </a:txBody>
                  <a:tcPr marL="4540" marR="4540" marT="0" marB="0">
                    <a:lnL w="635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Неправильный выбор температуры приготовления, попробуйте увеличить температуру.</a:t>
                      </a:r>
                    </a:p>
                  </a:txBody>
                  <a:tcPr marL="4540" marR="4540" marT="0" marB="0">
                    <a:lnL w="635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38939458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EFBEA67-82E9-4663-B089-A9CDB57FA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70" y="4684824"/>
            <a:ext cx="5090788" cy="21669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84113" y="444589"/>
            <a:ext cx="389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ТЕХНИЧЕСКОЕ ОБСЛУЖИВАНИЕ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E63539D-CAD2-406A-848B-4D3D754E9A02}"/>
              </a:ext>
            </a:extLst>
          </p:cNvPr>
          <p:cNvSpPr/>
          <p:nvPr/>
        </p:nvSpPr>
        <p:spPr>
          <a:xfrm>
            <a:off x="154338" y="813921"/>
            <a:ext cx="50206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РЕШЕНИЕ ПРОБЛЕМ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2720A2D-F22C-4E4B-8A3A-F712EC5FE158}"/>
              </a:ext>
            </a:extLst>
          </p:cNvPr>
          <p:cNvSpPr/>
          <p:nvPr/>
        </p:nvSpPr>
        <p:spPr>
          <a:xfrm>
            <a:off x="154339" y="1143645"/>
            <a:ext cx="509608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При наличии каких-либо других ошибок или если ваш шкаф не функционирует правильно, пожалуйста, свяжитесь с сервисным центром. </a:t>
            </a:r>
          </a:p>
        </p:txBody>
      </p:sp>
    </p:spTree>
    <p:extLst>
      <p:ext uri="{BB962C8B-B14F-4D97-AF65-F5344CB8AC3E}">
        <p14:creationId xmlns:p14="http://schemas.microsoft.com/office/powerpoint/2010/main" val="342106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08AB4C8-F57C-4456-9AB6-38BE56DEF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3A1E7B-7625-4D56-AD70-ED1357E0E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7B0478-F671-4CC6-A388-3DCFD2B52CFC}"/>
              </a:ext>
            </a:extLst>
          </p:cNvPr>
          <p:cNvSpPr txBox="1"/>
          <p:nvPr/>
        </p:nvSpPr>
        <p:spPr>
          <a:xfrm>
            <a:off x="35794" y="426119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СОДЕРЖАНИЕ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485F171-8A09-4A4D-91DD-A71B5319D971}"/>
              </a:ext>
            </a:extLst>
          </p:cNvPr>
          <p:cNvCxnSpPr/>
          <p:nvPr/>
        </p:nvCxnSpPr>
        <p:spPr>
          <a:xfrm>
            <a:off x="118921" y="79545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57EACC1E-6A46-4557-9B6B-EF40528CF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928056"/>
              </p:ext>
            </p:extLst>
          </p:nvPr>
        </p:nvGraphicFramePr>
        <p:xfrm>
          <a:off x="168904" y="874308"/>
          <a:ext cx="4989841" cy="3949700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726446">
                  <a:extLst>
                    <a:ext uri="{9D8B030D-6E8A-4147-A177-3AD203B41FA5}">
                      <a16:colId xmlns:a16="http://schemas.microsoft.com/office/drawing/2014/main" xmlns="" val="258692173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818656163"/>
                    </a:ext>
                  </a:extLst>
                </a:gridCol>
                <a:gridCol w="1215395">
                  <a:extLst>
                    <a:ext uri="{9D8B030D-6E8A-4147-A177-3AD203B41FA5}">
                      <a16:colId xmlns:a16="http://schemas.microsoft.com/office/drawing/2014/main" xmlns="" val="39470148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1495388"/>
                  </a:ext>
                </a:extLst>
              </a:tr>
              <a:tr h="2741015">
                <a:tc>
                  <a:txBody>
                    <a:bodyPr/>
                    <a:lstStyle/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стр.38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стр.39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стр.40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стр.41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стр.42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стр.43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стр.44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стр.45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стр.47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стр.48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стр.49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стр.50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стр.51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стр.51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стр.52</a:t>
                      </a: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стр.53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ПЕРЕД ЧИСТКОЙ ПРИБОРА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ЧИСТКА ПОВЕРХНОСТЕЙ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СТАНДАРТНАЯ ОЧИСТКА РАБОЧЕЙ КАМЕРЫ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ОЧИСТКА СЪЕМНЫХ И ТЕЛЕСКОПИЧЕСКИХ </a:t>
                      </a:r>
                      <a:r>
                        <a:rPr lang="ru-RU" sz="800" i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НАПРАВЛЯЮЩИХ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СНЯТИЕ </a:t>
                      </a: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ДВЕРИ ДУХОВОГО </a:t>
                      </a:r>
                      <a:r>
                        <a:rPr lang="ru-RU" sz="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ШКАФА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УСТАНОВКА ДВЕРИ ДУХОВОГО ШКАФА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СНЯТИЕ СТЕКЛА ДВЕРЦЫ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УСТАНОВКА </a:t>
                      </a: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СТЕКЛА ДВЕРЦЫ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ЗАМЕНА ЛАМПОЧКИ ОСВЕЩЕНИЯ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ПРИРОДНЫЙ ГАЗ ИЛИ СЖИЖЕННЫЙ ГАЗ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ЗАМЕНА ФОРСУНОК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МИНИМАЛЬНАЯ НАСТРОЙКА ГОРЕЛКИ ПЕЧИ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ИНФОРМАЦИЯ О ТРАНСПОРТИРОВКЕ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УТИЛИЗАЦИЯ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СЕРВИСНОЕ ОБСЛУЖИВАНИЕ ПОСЛЕ ПОКУПКИ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ИНФОРМАЦИЯ ОТ ПРОИЗВОДИТЕЛЯ</a:t>
                      </a: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ТЕХНИЧЕСКОЕ ОБСЛУЖИВАНИЕ</a:t>
                      </a: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xmlns="" val="1161146804"/>
                  </a:ext>
                </a:extLst>
              </a:tr>
            </a:tbl>
          </a:graphicData>
        </a:graphic>
      </p:graphicFrame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FDC1AC98-15B7-466E-B231-ECEFF6BB1533}"/>
              </a:ext>
            </a:extLst>
          </p:cNvPr>
          <p:cNvCxnSpPr>
            <a:cxnSpLocks/>
          </p:cNvCxnSpPr>
          <p:nvPr/>
        </p:nvCxnSpPr>
        <p:spPr>
          <a:xfrm>
            <a:off x="457200" y="1407319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67263C0B-D27C-474E-8F3B-C7C19E9BD48C}"/>
              </a:ext>
            </a:extLst>
          </p:cNvPr>
          <p:cNvCxnSpPr>
            <a:cxnSpLocks/>
          </p:cNvCxnSpPr>
          <p:nvPr/>
        </p:nvCxnSpPr>
        <p:spPr>
          <a:xfrm>
            <a:off x="457200" y="1645443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375038E1-D3FF-4EEB-A901-F2D56BA2DE69}"/>
              </a:ext>
            </a:extLst>
          </p:cNvPr>
          <p:cNvCxnSpPr>
            <a:cxnSpLocks/>
          </p:cNvCxnSpPr>
          <p:nvPr/>
        </p:nvCxnSpPr>
        <p:spPr>
          <a:xfrm>
            <a:off x="457200" y="1890714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9EC39D14-AF08-4A40-A3F3-8D2E7E02569A}"/>
              </a:ext>
            </a:extLst>
          </p:cNvPr>
          <p:cNvCxnSpPr>
            <a:cxnSpLocks/>
          </p:cNvCxnSpPr>
          <p:nvPr/>
        </p:nvCxnSpPr>
        <p:spPr>
          <a:xfrm>
            <a:off x="457200" y="2121694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4336F45-BCD1-4297-81B2-0B1D1FAA364F}"/>
              </a:ext>
            </a:extLst>
          </p:cNvPr>
          <p:cNvCxnSpPr>
            <a:cxnSpLocks/>
          </p:cNvCxnSpPr>
          <p:nvPr/>
        </p:nvCxnSpPr>
        <p:spPr>
          <a:xfrm>
            <a:off x="459581" y="2609849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5D21A7E6-B553-4348-B35D-5D9CBB290F12}"/>
              </a:ext>
            </a:extLst>
          </p:cNvPr>
          <p:cNvCxnSpPr>
            <a:cxnSpLocks/>
          </p:cNvCxnSpPr>
          <p:nvPr/>
        </p:nvCxnSpPr>
        <p:spPr>
          <a:xfrm>
            <a:off x="459581" y="2847973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86DF90A2-CAC2-4A06-A8E7-D40BD7962118}"/>
              </a:ext>
            </a:extLst>
          </p:cNvPr>
          <p:cNvCxnSpPr>
            <a:cxnSpLocks/>
          </p:cNvCxnSpPr>
          <p:nvPr/>
        </p:nvCxnSpPr>
        <p:spPr>
          <a:xfrm>
            <a:off x="459581" y="3093244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900F5E89-CB5B-4571-B95B-FF32080A1B71}"/>
              </a:ext>
            </a:extLst>
          </p:cNvPr>
          <p:cNvCxnSpPr>
            <a:cxnSpLocks/>
          </p:cNvCxnSpPr>
          <p:nvPr/>
        </p:nvCxnSpPr>
        <p:spPr>
          <a:xfrm>
            <a:off x="459581" y="3333749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E95C1AF3-FA54-4A94-A6D4-2A5C6B276C96}"/>
              </a:ext>
            </a:extLst>
          </p:cNvPr>
          <p:cNvCxnSpPr>
            <a:cxnSpLocks/>
          </p:cNvCxnSpPr>
          <p:nvPr/>
        </p:nvCxnSpPr>
        <p:spPr>
          <a:xfrm>
            <a:off x="459581" y="3571873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28A0FE91-2EA9-46A4-B3E4-A45276A12A30}"/>
              </a:ext>
            </a:extLst>
          </p:cNvPr>
          <p:cNvCxnSpPr>
            <a:cxnSpLocks/>
          </p:cNvCxnSpPr>
          <p:nvPr/>
        </p:nvCxnSpPr>
        <p:spPr>
          <a:xfrm>
            <a:off x="459581" y="3817144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80BB1AF-1E56-4F0E-AA56-EE86B93CC08D}"/>
              </a:ext>
            </a:extLst>
          </p:cNvPr>
          <p:cNvSpPr txBox="1"/>
          <p:nvPr/>
        </p:nvSpPr>
        <p:spPr>
          <a:xfrm>
            <a:off x="118921" y="7191185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6F1F58D8-117B-4CF7-9CEF-0D831D5DBA77}"/>
              </a:ext>
            </a:extLst>
          </p:cNvPr>
          <p:cNvCxnSpPr>
            <a:cxnSpLocks/>
          </p:cNvCxnSpPr>
          <p:nvPr/>
        </p:nvCxnSpPr>
        <p:spPr>
          <a:xfrm>
            <a:off x="457200" y="2369344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2117ECAC-FDAA-4BA3-B4CD-1B06D2141666}"/>
              </a:ext>
            </a:extLst>
          </p:cNvPr>
          <p:cNvCxnSpPr>
            <a:cxnSpLocks/>
          </p:cNvCxnSpPr>
          <p:nvPr/>
        </p:nvCxnSpPr>
        <p:spPr>
          <a:xfrm>
            <a:off x="457200" y="4064794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FC23B088-4F2F-48B2-AA61-76FB26315F54}"/>
              </a:ext>
            </a:extLst>
          </p:cNvPr>
          <p:cNvCxnSpPr>
            <a:cxnSpLocks/>
          </p:cNvCxnSpPr>
          <p:nvPr/>
        </p:nvCxnSpPr>
        <p:spPr>
          <a:xfrm>
            <a:off x="457200" y="4302919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5083BEB5-B2DE-40CB-AC58-E75AB1CB1058}"/>
              </a:ext>
            </a:extLst>
          </p:cNvPr>
          <p:cNvCxnSpPr>
            <a:cxnSpLocks/>
          </p:cNvCxnSpPr>
          <p:nvPr/>
        </p:nvCxnSpPr>
        <p:spPr>
          <a:xfrm>
            <a:off x="457200" y="4531519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5083BEB5-B2DE-40CB-AC58-E75AB1CB1058}"/>
              </a:ext>
            </a:extLst>
          </p:cNvPr>
          <p:cNvCxnSpPr>
            <a:cxnSpLocks/>
          </p:cNvCxnSpPr>
          <p:nvPr/>
        </p:nvCxnSpPr>
        <p:spPr>
          <a:xfrm>
            <a:off x="466725" y="4779169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083BEB5-B2DE-40CB-AC58-E75AB1CB1058}"/>
              </a:ext>
            </a:extLst>
          </p:cNvPr>
          <p:cNvCxnSpPr>
            <a:cxnSpLocks/>
          </p:cNvCxnSpPr>
          <p:nvPr/>
        </p:nvCxnSpPr>
        <p:spPr>
          <a:xfrm>
            <a:off x="465554" y="1169194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2139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387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ТЕХНИЧЕСКОЕ ОБСЛУЖИВАНИЕ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38-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E63539D-CAD2-406A-848B-4D3D754E9A02}"/>
              </a:ext>
            </a:extLst>
          </p:cNvPr>
          <p:cNvSpPr/>
          <p:nvPr/>
        </p:nvSpPr>
        <p:spPr>
          <a:xfrm>
            <a:off x="61976" y="813921"/>
            <a:ext cx="5327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ПЕРЕД ЧИСТКОЙ ПРИБОРА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6996786-7953-41CE-9857-30D2EE953D69}"/>
              </a:ext>
            </a:extLst>
          </p:cNvPr>
          <p:cNvSpPr/>
          <p:nvPr/>
        </p:nvSpPr>
        <p:spPr>
          <a:xfrm>
            <a:off x="154338" y="1121698"/>
            <a:ext cx="502066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Перед началом любых операций по обслуживанию прибора рекомендуется отключить питание.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Запрещается чистить прибор паровыми моечными установками.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Запрещается использовать грубые, абразивные материалы или острые металлические скребки для чистки дверцы духовки, поскольку они могут поцарапать или повредить поверхности или разбить стекло.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Запрещается использовать кислотные продукты (например, для удаления накипи), поскольку они могут повредить эмалированные компоненты.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Отключите нагревательные элементы, дождитесь, пока внутренние компоненты духовки остынут, перед тем как дотрагиваться до них или чистить.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Обращайте особое внимание на решетки гриля.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При чистке влажной губкой или мягкой тканью принимайте меры предосторожности, если поверхность горячая: может образовываться пар и причинить ожог.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C3E76BB5-7B57-465D-8A56-D0F84563CF12}"/>
              </a:ext>
            </a:extLst>
          </p:cNvPr>
          <p:cNvSpPr/>
          <p:nvPr/>
        </p:nvSpPr>
        <p:spPr>
          <a:xfrm>
            <a:off x="154338" y="4403540"/>
            <a:ext cx="52352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ПЕРИОДИЧЕСКОЕ ОБСЛУЖИВАНИЕ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F4ED904-DD84-42FB-8EB3-41A224F97B05}"/>
              </a:ext>
            </a:extLst>
          </p:cNvPr>
          <p:cNvSpPr/>
          <p:nvPr/>
        </p:nvSpPr>
        <p:spPr>
          <a:xfrm>
            <a:off x="154338" y="4727714"/>
            <a:ext cx="50960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Следует регулярно проверять состояние резиновой прокладки по краям камеры духовки. Она гарантирует нормальную работу прибора. Если замечены повреждение прокладки, обратитесь в ближайший сервисный центр</a:t>
            </a:r>
            <a:r>
              <a:rPr lang="ru-RU" sz="1100" dirty="0">
                <a:latin typeface="PTSans-Regular"/>
              </a:rPr>
              <a:t>.</a:t>
            </a:r>
            <a:endParaRPr lang="ru-RU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7D2F534-93CE-41C6-AA6D-A24C715DA2B3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41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387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ТЕХНИЧЕСКОЕ ОБСЛУЖИВАНИЕ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2DE550F-61D6-4A48-97E8-781DB2FA9D74}"/>
              </a:ext>
            </a:extLst>
          </p:cNvPr>
          <p:cNvSpPr txBox="1"/>
          <p:nvPr/>
        </p:nvSpPr>
        <p:spPr>
          <a:xfrm>
            <a:off x="154339" y="7191185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E63539D-CAD2-406A-848B-4D3D754E9A02}"/>
              </a:ext>
            </a:extLst>
          </p:cNvPr>
          <p:cNvSpPr/>
          <p:nvPr/>
        </p:nvSpPr>
        <p:spPr>
          <a:xfrm>
            <a:off x="61976" y="813921"/>
            <a:ext cx="5327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ЧИСТКА ПОВЕРХНОСТЕЙ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33D192A-D0F9-4F7D-BDFB-DA58415CBAAE}"/>
              </a:ext>
            </a:extLst>
          </p:cNvPr>
          <p:cNvSpPr/>
          <p:nvPr/>
        </p:nvSpPr>
        <p:spPr>
          <a:xfrm>
            <a:off x="154339" y="1121698"/>
            <a:ext cx="5096082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АЛЮМИНИЕВЫЕ ПОВЕРХНОСТИ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Используйте жидкие неабразивные чистящие средства, предназначенные для таких поверхностей, и мягкую тряпку. Нанесите средство на влажную тряпку и протрите поверхность. Смойте чистящее средство водой и вытрите поверхность насухо. Не наносите чистящее средство непосредственно на алюминиевую поверхность.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Нельзя использовать абразивные чистящие средства и губки для посуды.</a:t>
            </a: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Примечание: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следите, чтобы спреи для очистки духовок не попадали на алюминиевую поверхность, так как это приведет к сильному повреждению поверхности.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544ACC4-BEF5-4635-B20D-5AC6916487CA}"/>
              </a:ext>
            </a:extLst>
          </p:cNvPr>
          <p:cNvSpPr/>
          <p:nvPr/>
        </p:nvSpPr>
        <p:spPr>
          <a:xfrm>
            <a:off x="154339" y="3211798"/>
            <a:ext cx="5020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ПЕРЕДНЯЯ ПАНЕЛЬ С ДЕТАЛЯМИ ИЗ НЕРЖАВЕЮЩЕЙ СТАЛИ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Используйте мягкое чистящее средство (мыльный раствор) и мягкую тряпку, которая не царапает поверхность. Нельзя использовать грубые чистящие средства и средства, содержащие растворители. В случае несоблюдения указаний передняя панель может повредиться.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98334C0-62C6-4B5F-AF8E-D97A73D911A4}"/>
              </a:ext>
            </a:extLst>
          </p:cNvPr>
          <p:cNvSpPr/>
          <p:nvPr/>
        </p:nvSpPr>
        <p:spPr>
          <a:xfrm>
            <a:off x="154338" y="4408748"/>
            <a:ext cx="5020667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КРАШЕНЫЕ ПОВЕРХНОСТИ И ПЛАСТИКОВЫЕ ДЕТАЛИ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Для очистки переключателей, ручки дверцы, наклеек и заводской таблички нельзя использовать абразивные чистящие средства и приспособления, спирт и спиртосодержащие чистящие средства.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Пятна удаляйте сразу с помощью мягкой тряпки и воды, чтобы не повредить поверхность. Допускается использование других чистящих средств, предназначенных для ухода за такими поверхностями, при этом следуйте указаниям производителя чистящего средства.</a:t>
            </a:r>
          </a:p>
        </p:txBody>
      </p:sp>
    </p:spTree>
    <p:extLst>
      <p:ext uri="{BB962C8B-B14F-4D97-AF65-F5344CB8AC3E}">
        <p14:creationId xmlns:p14="http://schemas.microsoft.com/office/powerpoint/2010/main" val="30685512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387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ТЕХНИЧЕСКОЕ ОБСЛУЖИВАНИЕ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-40-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E63539D-CAD2-406A-848B-4D3D754E9A02}"/>
              </a:ext>
            </a:extLst>
          </p:cNvPr>
          <p:cNvSpPr/>
          <p:nvPr/>
        </p:nvSpPr>
        <p:spPr>
          <a:xfrm>
            <a:off x="61976" y="813921"/>
            <a:ext cx="5327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СТАНДАРТНАЯ ОЧИСТКА РАБОЧЕЙ КАМЕРЫ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2E81526-E9A0-46E6-9BB1-1695E905631D}"/>
              </a:ext>
            </a:extLst>
          </p:cNvPr>
          <p:cNvSpPr/>
          <p:nvPr/>
        </p:nvSpPr>
        <p:spPr>
          <a:xfrm>
            <a:off x="154338" y="1115735"/>
            <a:ext cx="5020667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Вы можете очищать рабочую камеру классическим способом (чистящими средствами, спреем для очистки духовок), но рекомендуем делать это только для очистки трудноудаляемых загрязнений. После такой очистки тщательно смойте остатки чистящего средства.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Рабочую камеру и оборудование чистите после каждого приготовления, чтобы загрязнения не пригорали.</a:t>
            </a: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Жир легче всего устраняется теплым мыльным раствором, пока печь еще теплая.</a:t>
            </a: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Для пригоревших и сильных загрязнений используйте обычные чистящие средства для духовок. После их использования хорошо очистите камеру водой для устранения остатков чистящего средства.</a:t>
            </a: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Нельзя использовать агрессивные чистящие средства, например, грубые средства для чистки, жесткие губки и мочалки, средства для устранения ржавчины, пятновыводители и абразивные средства. </a:t>
            </a: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Противни, решетку и подобное оборудование мойте горячей водой с моющим средством.</a:t>
            </a: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Рабочая камера, внутренняя сторона дверцы и противни покрыты специальной эмалью, имеющей гладкую и стойкую поверхность. Этот специальный слой дает возможность более простой очистки уже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при обычной комнатной температуре.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713F31F-75F0-4325-900E-CEC55B2F7A2F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62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387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ТЕХНИЧЕСКОЕ ОБСЛУЖИВАНИЕ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2DE550F-61D6-4A48-97E8-781DB2FA9D74}"/>
              </a:ext>
            </a:extLst>
          </p:cNvPr>
          <p:cNvSpPr txBox="1"/>
          <p:nvPr/>
        </p:nvSpPr>
        <p:spPr>
          <a:xfrm>
            <a:off x="154339" y="7201641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-41-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E63539D-CAD2-406A-848B-4D3D754E9A02}"/>
              </a:ext>
            </a:extLst>
          </p:cNvPr>
          <p:cNvSpPr/>
          <p:nvPr/>
        </p:nvSpPr>
        <p:spPr>
          <a:xfrm>
            <a:off x="154339" y="813921"/>
            <a:ext cx="5235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СНЯТИЕ И ОЧИСТКА СЪЕМНЫХ И ТЕЛЕСКОПИЧЕСКИХ НАПРАВЛЯЮЩИХ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0B82327-14FA-480C-B832-7DAC0F21AF8B}"/>
              </a:ext>
            </a:extLst>
          </p:cNvPr>
          <p:cNvSpPr/>
          <p:nvPr/>
        </p:nvSpPr>
        <p:spPr>
          <a:xfrm>
            <a:off x="154338" y="1327616"/>
            <a:ext cx="51733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Для очистки направляющих используйте только обычные моющие средства.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A984177-03D7-434C-B777-A4857C870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38" y="1789281"/>
            <a:ext cx="2985590" cy="529025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AD72F58-B2C0-4F69-883D-CF5E2B6D92BD}"/>
              </a:ext>
            </a:extLst>
          </p:cNvPr>
          <p:cNvSpPr/>
          <p:nvPr/>
        </p:nvSpPr>
        <p:spPr>
          <a:xfrm>
            <a:off x="3137574" y="3546071"/>
            <a:ext cx="21128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Приподнимите направляющие снизу, отведя их от стенки.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4A10EDD-9E16-4B95-B5E9-0EF8C03E3AC3}"/>
              </a:ext>
            </a:extLst>
          </p:cNvPr>
          <p:cNvSpPr/>
          <p:nvPr/>
        </p:nvSpPr>
        <p:spPr>
          <a:xfrm>
            <a:off x="3144718" y="4404186"/>
            <a:ext cx="2030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Извлеките направляющие из гнезд.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1D05A72-3CB2-4B0B-AADD-D92183C9A417}"/>
              </a:ext>
            </a:extLst>
          </p:cNvPr>
          <p:cNvSpPr/>
          <p:nvPr/>
        </p:nvSpPr>
        <p:spPr>
          <a:xfrm>
            <a:off x="3137574" y="5797956"/>
            <a:ext cx="20977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Телескопические направляющие не предназначены для мытья в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посудомоечной машине.</a:t>
            </a:r>
          </a:p>
        </p:txBody>
      </p:sp>
    </p:spTree>
    <p:extLst>
      <p:ext uri="{BB962C8B-B14F-4D97-AF65-F5344CB8AC3E}">
        <p14:creationId xmlns:p14="http://schemas.microsoft.com/office/powerpoint/2010/main" val="21393828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387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ТЕХНИЧЕСКОЕ ОБСЛУЖИВАНИЕ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2DE550F-61D6-4A48-97E8-781DB2FA9D74}"/>
              </a:ext>
            </a:extLst>
          </p:cNvPr>
          <p:cNvSpPr txBox="1"/>
          <p:nvPr/>
        </p:nvSpPr>
        <p:spPr>
          <a:xfrm>
            <a:off x="82687" y="7199582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-42-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E63539D-CAD2-406A-848B-4D3D754E9A02}"/>
              </a:ext>
            </a:extLst>
          </p:cNvPr>
          <p:cNvSpPr/>
          <p:nvPr/>
        </p:nvSpPr>
        <p:spPr>
          <a:xfrm>
            <a:off x="61976" y="813921"/>
            <a:ext cx="5327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СНЯТИЕ 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ДВЕРИ ДУХОВОГО ШКАФА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8CD01D9-5FD5-4904-8F79-4982FD5881D4}"/>
              </a:ext>
            </a:extLst>
          </p:cNvPr>
          <p:cNvSpPr/>
          <p:nvPr/>
        </p:nvSpPr>
        <p:spPr>
          <a:xfrm>
            <a:off x="154338" y="1104265"/>
            <a:ext cx="51113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Дверцу можно легко снять и почистить. Для этого следуйте нижеприведенной инструкции:  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339" y="1495593"/>
            <a:ext cx="502066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Будьте осторожны, дверца духовки тяжелая. Если у вас есть сомнения, не старайтесь снять дверцу.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Дверцу духовки можно снимать в нижеследующем порядке: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Откройте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дверцу до конца (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Рис.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13).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Переместите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флажок 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на правой и левой петлях (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Рис.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14).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Держите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дверцу, как указано на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(Рис.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.)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Медленно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закрывайте дверцу, пока правые и левые флажки 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А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петель не зацепятся за часть 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(Рис. 15).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Следуя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за стрелкой 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, снимите крючки петель (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Рис.16).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Установите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дверцу на мягкую поверхность.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88" y="3280697"/>
            <a:ext cx="4421852" cy="384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5607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387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ТЕХНИЧЕСКОЕ ОБСЛУЖИВАНИЕ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2DE550F-61D6-4A48-97E8-781DB2FA9D74}"/>
              </a:ext>
            </a:extLst>
          </p:cNvPr>
          <p:cNvSpPr txBox="1"/>
          <p:nvPr/>
        </p:nvSpPr>
        <p:spPr>
          <a:xfrm>
            <a:off x="82687" y="7199582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-4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E63539D-CAD2-406A-848B-4D3D754E9A02}"/>
              </a:ext>
            </a:extLst>
          </p:cNvPr>
          <p:cNvSpPr/>
          <p:nvPr/>
        </p:nvSpPr>
        <p:spPr>
          <a:xfrm>
            <a:off x="61976" y="813921"/>
            <a:ext cx="5327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УСТАНОВКА 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ДВЕРИ ДУХОВОГО ШКАФА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339" y="1173876"/>
            <a:ext cx="50960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Крепко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держите дверцу (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Рис.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17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Язычки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петель вставьте в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отверстия и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убедитесь, что они вставлены на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место, как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указано на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(Рис. 18)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Откройте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дверцу до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конца.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Как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указано на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(Рис.19)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справа и слева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полностью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закройте флажки "</a:t>
            </a:r>
            <a:r>
              <a:rPr lang="en-US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".</a:t>
            </a:r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Закройте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дверцу на место и убедитесь,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6" y="2374743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00" y="2394822"/>
            <a:ext cx="20669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14" y="4437691"/>
            <a:ext cx="23526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5754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387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ТЕХНИЧЕСКОЕ ОБСЛУЖИВАНИЕ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2DE550F-61D6-4A48-97E8-781DB2FA9D74}"/>
              </a:ext>
            </a:extLst>
          </p:cNvPr>
          <p:cNvSpPr txBox="1"/>
          <p:nvPr/>
        </p:nvSpPr>
        <p:spPr>
          <a:xfrm>
            <a:off x="181963" y="7216907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E63539D-CAD2-406A-848B-4D3D754E9A02}"/>
              </a:ext>
            </a:extLst>
          </p:cNvPr>
          <p:cNvSpPr/>
          <p:nvPr/>
        </p:nvSpPr>
        <p:spPr>
          <a:xfrm>
            <a:off x="154339" y="813921"/>
            <a:ext cx="52352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СНЯТИЕ СТЕКЛА ДВЕРИ 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ДУХОВОГО ШКАФА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2DC05516-F770-45BE-B6A1-AAB9BFDA714F}"/>
              </a:ext>
            </a:extLst>
          </p:cNvPr>
          <p:cNvSpPr/>
          <p:nvPr/>
        </p:nvSpPr>
        <p:spPr>
          <a:xfrm>
            <a:off x="154339" y="1121698"/>
            <a:ext cx="501897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Если дверца загрязнена внутри между стеклами, вы можете снять внутреннее стекло и очистить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загрязнения.</a:t>
            </a:r>
          </a:p>
          <a:p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 двери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духовки имеется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два стекла.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Наружное стекло.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Внутреннее стекло</a:t>
            </a:r>
          </a:p>
          <a:p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очистки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стекла 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с обеих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сторон необходимо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снять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внутреннее стекло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 нижеуказанном порядке: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339" y="3817846"/>
            <a:ext cx="50189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Внимание! </a:t>
            </a:r>
          </a:p>
          <a:p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Неправильная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замена внутреннего стекла в двери будет служить причиной повреждений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аннулирования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гарантийных условий..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339" y="2371296"/>
            <a:ext cx="50206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Откройте дверцу до конца (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Рис.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Откройте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флажок 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на правой и левой петлях (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Рис.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Медленно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закрывайте дверцу до того, как правые и левые ручки петель зацепятся за часть 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(Рис.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22) дверца 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А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Рис.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Медленно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вытаскивайте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внутреннее стекло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Рис.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Прочистите стекло с подходящим моющим средством. Хорошо высушите и оставьте дверцу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мягкой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поверхности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Теперь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можете прочистить внутреннюю часть наружного стекла.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7" y="4418009"/>
            <a:ext cx="3630277" cy="271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6590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387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ТЕХНИЧЕСКОЕ ОБСЛУЖИВАНИЕ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2DE550F-61D6-4A48-97E8-781DB2FA9D74}"/>
              </a:ext>
            </a:extLst>
          </p:cNvPr>
          <p:cNvSpPr txBox="1"/>
          <p:nvPr/>
        </p:nvSpPr>
        <p:spPr>
          <a:xfrm>
            <a:off x="181963" y="7216907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E63539D-CAD2-406A-848B-4D3D754E9A02}"/>
              </a:ext>
            </a:extLst>
          </p:cNvPr>
          <p:cNvSpPr/>
          <p:nvPr/>
        </p:nvSpPr>
        <p:spPr>
          <a:xfrm>
            <a:off x="154339" y="813921"/>
            <a:ext cx="52352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УСТАНОВКА СТЕКЛА ДВЕРИ 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ДУХОВОГО ШКАФА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339" y="1052572"/>
            <a:ext cx="5020665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установке внутреннего стекла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двери, убедитесь, что правильно вставили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стекло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на место, как указано.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Для совпадения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стекла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с дверцей и правильной и безопасной работы духовки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пользуйтесь инструкцией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ниже: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Избегайте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прикосновения краев стекла на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любой предмет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или поверхность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старайтесь силой вставить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стекло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на место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Если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не получится снять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стекло,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обратитесь в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сервисную службу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Для установки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внутреннего стекла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дверцы на место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Убедитесь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 том, что дверца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открыта.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Убедитесь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, что четыре каучуковые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подушки на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месте (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Рис.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25).</a:t>
            </a:r>
          </a:p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ВАЖНО: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Когда заново вставляете стекло на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место, для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предотвращения разбития или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скольжения, рекомендуем вставлять четыре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штуки каучуковых подушек на место D.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Убедитесь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, что правильно держите панель. Лицевая сторона должна быть с вашей стороны и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надписи на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панели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разборчивые.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Вставьте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панель на левую E и правую F боковые направляющие (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Рис.25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) и закройте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держатели H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Рис.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Полностью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откройте дверцу духовки и закрывайте левые и правые флажки в петлях A (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Рис.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27).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89" y="4838972"/>
            <a:ext cx="2183525" cy="204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714" y="4563455"/>
            <a:ext cx="1973891" cy="129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982" y="5861837"/>
            <a:ext cx="1955089" cy="126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6421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387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ТЕХНИЧЕСКОЕ ОБСЛУЖИВАНИЕ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2DE550F-61D6-4A48-97E8-781DB2FA9D74}"/>
              </a:ext>
            </a:extLst>
          </p:cNvPr>
          <p:cNvSpPr txBox="1"/>
          <p:nvPr/>
        </p:nvSpPr>
        <p:spPr>
          <a:xfrm>
            <a:off x="181963" y="7216907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E63539D-CAD2-406A-848B-4D3D754E9A02}"/>
              </a:ext>
            </a:extLst>
          </p:cNvPr>
          <p:cNvSpPr/>
          <p:nvPr/>
        </p:nvSpPr>
        <p:spPr>
          <a:xfrm>
            <a:off x="154339" y="813921"/>
            <a:ext cx="52352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СНЯТИЕ /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СТЕКЛА ДВЕРИ 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ДУХОВОГО ШКАФА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339" y="1223732"/>
            <a:ext cx="50206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ВАЖНО!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Будьте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осторожны, дверца духовки тяжелая. Если у вас есть сомнения, не пытайтесь снять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дверцу.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Убедитесь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, что все части духовки остыли. Не меняйте детали горячей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духовки.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Когда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работаете со стеклянной панелью, будьте предельно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осторожны.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Избегайте прикосновений краев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стекла с любой поверхностью. Стекло может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разбиться.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очистке панели управления, не используйте твердые абразивные моющие средства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или железные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скобы с острыми концами, так как они могут царапать поверхность и сломать стекло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Если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Вы заметили любое повреждение на стеклянной панели (трещину или обломки), не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используйте духовку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. Обратитесь в авторизованный сервисный центр или на горячую линию производителя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Убедитесь, что правильно вставили стеклянную панель на место. Если стеклянная панель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 вставлена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правильно, не используйте духовку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Если Вы не можете сами снять или заменить стеклянную панель, обратитесь в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авторизованный сервисный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центр или на горячую линию производителя для помощи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Примечание: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Вызовы сервисной службы с целью помощи в обслуживании и использовании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духовки не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включаются в условия гарантии.</a:t>
            </a:r>
          </a:p>
        </p:txBody>
      </p:sp>
    </p:spTree>
    <p:extLst>
      <p:ext uri="{BB962C8B-B14F-4D97-AF65-F5344CB8AC3E}">
        <p14:creationId xmlns:p14="http://schemas.microsoft.com/office/powerpoint/2010/main" val="34472881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387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ТЕХНИЧЕСКОЕ ОБСЛУЖИВАНИЕ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E63539D-CAD2-406A-848B-4D3D754E9A02}"/>
              </a:ext>
            </a:extLst>
          </p:cNvPr>
          <p:cNvSpPr/>
          <p:nvPr/>
        </p:nvSpPr>
        <p:spPr>
          <a:xfrm>
            <a:off x="154339" y="813921"/>
            <a:ext cx="52352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ЗАМЕНА ЛАМПОЧКИ ОСВЕЩЕНИЯ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2DC05516-F770-45BE-B6A1-AAB9BFDA714F}"/>
              </a:ext>
            </a:extLst>
          </p:cNvPr>
          <p:cNvSpPr/>
          <p:nvPr/>
        </p:nvSpPr>
        <p:spPr>
          <a:xfrm>
            <a:off x="154339" y="1121698"/>
            <a:ext cx="509608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Электрическая лампочка является расходным материалом, гарантия на нее не распространяется!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Перед заменой извлеките из духовки противни, решетку и направляющие.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E76719B-E9DA-452E-B959-27AF242CB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66" y="2122234"/>
            <a:ext cx="2162175" cy="48387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65E739B-CA45-4B5A-B0AF-724CF3018F5E}"/>
              </a:ext>
            </a:extLst>
          </p:cNvPr>
          <p:cNvSpPr/>
          <p:nvPr/>
        </p:nvSpPr>
        <p:spPr>
          <a:xfrm>
            <a:off x="1579591" y="2097306"/>
            <a:ext cx="349509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ПРЕДУПРЕЖДЕНИЕ: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Для предотвращения удара электрическим током, перед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заменой лампочки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убедитесь, что духовка отключена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 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сети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buAutoNum type="arabicPeriod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Дайте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духовке остыть</a:t>
            </a:r>
          </a:p>
          <a:p>
            <a:pPr marL="228600" indent="-228600">
              <a:buAutoNum type="arabicPeriod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Отключите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духовой шкаф от сети.</a:t>
            </a:r>
          </a:p>
          <a:p>
            <a:pPr marL="228600" indent="-228600">
              <a:buAutoNum type="arabicPeriod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Откройте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защитный колпак "A" (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Рис.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10).</a:t>
            </a:r>
          </a:p>
          <a:p>
            <a:pPr marL="228600" indent="-228600">
              <a:buAutoNum type="arabicPeriod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Снимите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лампочку "B" и замените на новую</a:t>
            </a:r>
          </a:p>
          <a:p>
            <a:pPr marL="228600" indent="-228600">
              <a:buAutoNum type="arabicPeriod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лампочку с 230 Вт или 220-240 Вт, E14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напряжением и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одинаковой мощностью, подходящей к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работе на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высоких температурах (300°C)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(Проверяйте величину мощности на лампочке,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указанную в Ваттах). </a:t>
            </a:r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6.  Заново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закройте защитный колпак "A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".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13AA6D4-05D2-46AE-B1AC-54502F32F2D3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982" y="5013647"/>
            <a:ext cx="19907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43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08AB4C8-F57C-4456-9AB6-38BE56DEF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3A1E7B-7625-4D56-AD70-ED1357E0E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7B0478-F671-4CC6-A388-3DCFD2B52CFC}"/>
              </a:ext>
            </a:extLst>
          </p:cNvPr>
          <p:cNvSpPr txBox="1"/>
          <p:nvPr/>
        </p:nvSpPr>
        <p:spPr>
          <a:xfrm>
            <a:off x="35794" y="426119"/>
            <a:ext cx="268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ОПИСАНИЕ ПРИБОРА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485F171-8A09-4A4D-91DD-A71B5319D971}"/>
              </a:ext>
            </a:extLst>
          </p:cNvPr>
          <p:cNvCxnSpPr/>
          <p:nvPr/>
        </p:nvCxnSpPr>
        <p:spPr>
          <a:xfrm>
            <a:off x="118921" y="79545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9D8A1E6-3B62-4333-9E19-5E5B6EA9B590}"/>
              </a:ext>
            </a:extLst>
          </p:cNvPr>
          <p:cNvSpPr/>
          <p:nvPr/>
        </p:nvSpPr>
        <p:spPr>
          <a:xfrm>
            <a:off x="118921" y="4294218"/>
            <a:ext cx="515920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СЪЕМНЫЕ НАПРАВЛЯЮЩИЕ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Съемные направляющие позволяют готовить блюда на пяти уровнях (отсчет уровней производится снизу вверх).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Уровни 4 и 5 используются для приготовления на гриле.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B7085FA-5438-42A2-9F2C-8F39E8B57D7A}"/>
              </a:ext>
            </a:extLst>
          </p:cNvPr>
          <p:cNvSpPr/>
          <p:nvPr/>
        </p:nvSpPr>
        <p:spPr>
          <a:xfrm>
            <a:off x="118921" y="5109826"/>
            <a:ext cx="51592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ТЕЛЕСКОПИЧЕСКИЕ НАПРАВЛЯЮЩИЕ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Телескопические направляющие могут быть установлены на 2-м, 3-м и 4-м уровне.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F3290A7-6EA0-44DE-8AFA-B686F26C83AE}"/>
              </a:ext>
            </a:extLst>
          </p:cNvPr>
          <p:cNvSpPr/>
          <p:nvPr/>
        </p:nvSpPr>
        <p:spPr>
          <a:xfrm>
            <a:off x="118921" y="5748585"/>
            <a:ext cx="51592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ОХЛАЖДАЮЩИЙ ВЕНТИЛЯТОР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Прибор оборудован автоматическим охлаждающим вентилятором, который принудительно охлаждает корпус и панель управления прибора.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BCBCED5-A6AC-4523-84E2-BC1B60B39A92}"/>
              </a:ext>
            </a:extLst>
          </p:cNvPr>
          <p:cNvSpPr/>
          <p:nvPr/>
        </p:nvSpPr>
        <p:spPr>
          <a:xfrm>
            <a:off x="118920" y="6394916"/>
            <a:ext cx="520872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ПРОДЛЕННАЯ РАБОТА ОХЛАЖДАЮЩЕГО ВЕНТИЛЯТОРА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Для дополнительного охлаждения вентилятор продолжает работать еще некоторое время после выключения прибора.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58BC64B-9B4C-4E79-8D60-A89CD9876669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-3-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4090871-83C4-4D5C-8BB6-FF2A6DEDFAC6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" y="1048699"/>
            <a:ext cx="4505326" cy="313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9251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387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ТЕХНИЧЕСКОЕ ОБСЛУЖИВАНИЕ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48-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E63539D-CAD2-406A-848B-4D3D754E9A02}"/>
              </a:ext>
            </a:extLst>
          </p:cNvPr>
          <p:cNvSpPr/>
          <p:nvPr/>
        </p:nvSpPr>
        <p:spPr>
          <a:xfrm>
            <a:off x="61976" y="813921"/>
            <a:ext cx="5327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ПРИРОДНЫЙ ГАЗ ИЛИ СЖИЖЕННЫЙ ГАЗ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13AA6D4-05D2-46AE-B1AC-54502F32F2D3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FAA29A9-04F8-4095-9FB5-1CA00233677A}"/>
              </a:ext>
            </a:extLst>
          </p:cNvPr>
          <p:cNvSpPr/>
          <p:nvPr/>
        </p:nvSpPr>
        <p:spPr>
          <a:xfrm>
            <a:off x="154339" y="1059075"/>
            <a:ext cx="509608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Важные примечания 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Оборудование предназначено для работы на ПРИРОДНОМ ГАЗЕ (метан) и сжиженном газе (пропан, бутан, баллон). Проверьте табличку газового соответствия оборудования. 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- Изделие настроено для работы с ПРИРОДНЫМ ГАЗОМ:  Настройки для работы только с этим видом газа. Без проведения перенастройки на оборудовании, оно не будет работать с любыми другими видами газа. Оборудование разработано с возможностью на переделку на работу с сжиженным газом.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- Изделие настроено для использования сжиженного газа:  Настройки для работы только с этим видом газа. Без проведения настроек на оборудовании, оно не будет работать с любыми другими видами газа. Оборудование разработано с возможностью на переделку на работу с ПРИРОДНЫМ ГАЗОМ.  Если с комплектом оборудования не поставлялся набор преобразования на СЖИЖЕННЫЙ/ПРИРОДНЫЙ газ, вы можете приобрести этот набор, обратившись в сервисную службу.  </a:t>
            </a:r>
            <a:endParaRPr lang="ru-RU" sz="11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B42CD84-7DF5-49C5-9F64-A6ED25CF90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08" y="3898656"/>
            <a:ext cx="5020666" cy="213348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531FA90-B19A-46A6-B1DD-420B0C39BE2D}"/>
              </a:ext>
            </a:extLst>
          </p:cNvPr>
          <p:cNvSpPr/>
          <p:nvPr/>
        </p:nvSpPr>
        <p:spPr>
          <a:xfrm>
            <a:off x="154339" y="6151323"/>
            <a:ext cx="509608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ВАЖНО: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Любое вмешательство в оборудование касательно установки, обслуживания и преобразования должно проводиться с оригинальными заводскими частями оборудования.  Производитель отказывается от любой ответственности за последствия, которые могут быть результатами несоблюдения этого обязательства.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25819773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387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ТЕХНИЧЕСКОЕ ОБСЛУЖИВАНИЕ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49-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E63539D-CAD2-406A-848B-4D3D754E9A02}"/>
              </a:ext>
            </a:extLst>
          </p:cNvPr>
          <p:cNvSpPr/>
          <p:nvPr/>
        </p:nvSpPr>
        <p:spPr>
          <a:xfrm>
            <a:off x="154339" y="813921"/>
            <a:ext cx="52352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ЗАМЕНА ФОРСУНОК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13AA6D4-05D2-46AE-B1AC-54502F32F2D3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BDD36C1-82FD-46BB-8735-4973F1C3EAD0}"/>
              </a:ext>
            </a:extLst>
          </p:cNvPr>
          <p:cNvSpPr/>
          <p:nvPr/>
        </p:nvSpPr>
        <p:spPr>
          <a:xfrm>
            <a:off x="154339" y="1075431"/>
            <a:ext cx="50206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Процедура замены форсунок горелок духовки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6A052C0-CC12-4827-AC7C-866A4831A1C4}"/>
              </a:ext>
            </a:extLst>
          </p:cNvPr>
          <p:cNvSpPr/>
          <p:nvPr/>
        </p:nvSpPr>
        <p:spPr>
          <a:xfrm>
            <a:off x="154339" y="1352430"/>
            <a:ext cx="502066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Некоторые модели поставляются с одной форсункой для разных видов газа.  Если форсунки не поставлены, их можно получить, обратившись в сервисную службу.  Выберите форсунку для замены из "Таблицы Выбора Форсунок".  Диаметры струи, выраженные в сотой части миллиметра, указаны в корпусе форсунки.  </a:t>
            </a:r>
          </a:p>
          <a:p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Горелка духовки 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Поднимите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и снимите нижнюю панель внутри духовки.  </a:t>
            </a:r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Открутите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болты и снимите болт горелки "A" (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Рис.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10). </a:t>
            </a:r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Как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указано на Рисунке 29, снимите горелку. Избегайте повреждения трубки клапана безопасности и электрона электрического зажигания. </a:t>
            </a:r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Используя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7мм натяжное устройство, снимите болты форсунки (указано стрелкой на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(Рис.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11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и выберите из "Таблицы Выбора Форсунок" новую форсунку и замените.  </a:t>
            </a:r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Подачу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воздуха на горелку духовки настраивайте, как указано в разделе "Процедуры настройки  воздуха горелок духовки и гриля";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   Воздуха Горелок Духовки и Гриля"; После этого, следуя шагам в  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   обратном  порядке заново прикрепите горелку и  другие детали на 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   место.  </a:t>
            </a: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ВАЖНО: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Клапан безопасности и  электрон зажигания проверьте на  правильную работу.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62270BC-9A19-4717-9935-7329BC803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89" y="5142502"/>
            <a:ext cx="2188811" cy="17644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536C6E1-044B-400E-9ED7-378E3B996C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7475" y="5142913"/>
            <a:ext cx="2428875" cy="17866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F80E117-D37B-4754-B686-521BE6DE258A}"/>
              </a:ext>
            </a:extLst>
          </p:cNvPr>
          <p:cNvSpPr txBox="1"/>
          <p:nvPr/>
        </p:nvSpPr>
        <p:spPr>
          <a:xfrm>
            <a:off x="1908902" y="6891996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Рис. 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89F4F5D-0A98-4EA2-846A-96B057E79BBE}"/>
              </a:ext>
            </a:extLst>
          </p:cNvPr>
          <p:cNvSpPr txBox="1"/>
          <p:nvPr/>
        </p:nvSpPr>
        <p:spPr>
          <a:xfrm>
            <a:off x="4522624" y="6885580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Рис. 11</a:t>
            </a:r>
          </a:p>
        </p:txBody>
      </p:sp>
    </p:spTree>
    <p:extLst>
      <p:ext uri="{BB962C8B-B14F-4D97-AF65-F5344CB8AC3E}">
        <p14:creationId xmlns:p14="http://schemas.microsoft.com/office/powerpoint/2010/main" val="10957774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387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ТЕХНИЧЕСКОЕ ОБСЛУЖИВАНИЕ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-50-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E63539D-CAD2-406A-848B-4D3D754E9A02}"/>
              </a:ext>
            </a:extLst>
          </p:cNvPr>
          <p:cNvSpPr/>
          <p:nvPr/>
        </p:nvSpPr>
        <p:spPr>
          <a:xfrm>
            <a:off x="61976" y="813921"/>
            <a:ext cx="5327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МИНИМАЛЬНАЯ НАСТРОЙКА ГОРЕЛКИ ПЕЧИ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13AA6D4-05D2-46AE-B1AC-54502F32F2D3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FNS Display" panose="00000500000000000000" pitchFamily="2" charset="0"/>
                <a:ea typeface="+mn-ea"/>
                <a:cs typeface="+mn-cs"/>
              </a:rPr>
              <a:t>www.maunfeld.ru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FNS Display" panose="00000500000000000000" pitchFamily="2" charset="0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B6CC489-B3CE-4F7C-ACE9-37351D34F588}"/>
              </a:ext>
            </a:extLst>
          </p:cNvPr>
          <p:cNvSpPr/>
          <p:nvPr/>
        </p:nvSpPr>
        <p:spPr>
          <a:xfrm>
            <a:off x="154339" y="1106210"/>
            <a:ext cx="502066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Минимальную настройку следует производить на горелках, работающих на термостате.  Минимальная настройка не производится для горелок гриля.   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Высота пламени при минимальной настройке должна быть примерно 4 мм., и пламя должно продолжать гореть даже при резком переключении с максимального положения на минимальное. 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Настройка пламени осуществляется следующим образом  </a:t>
            </a:r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После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снятия верхней крышки печи раскрутите шурупы, изображенные на рисунке “A”. Снимите кнопки  </a:t>
            </a:r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Снимите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панель управления, как указано на рисунке “B”.  </a:t>
            </a:r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Приведите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горелку печи в максимальное положение.  </a:t>
            </a:r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Прогрейте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печь на протяжении 15 минут.  </a:t>
            </a:r>
            <a:endParaRPr lang="ru-RU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Приведите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клапан в минимальное положение  Проворачивая регулировочный болт «</a:t>
            </a:r>
            <a:r>
              <a:rPr lang="ru-RU" sz="1100" dirty="0" err="1">
                <a:latin typeface="Segoe UI" panose="020B0502040204020203" pitchFamily="34" charset="0"/>
                <a:cs typeface="Segoe UI" panose="020B0502040204020203" pitchFamily="34" charset="0"/>
              </a:rPr>
              <a:t>by-pass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» острой отверткой, отрегулируйте высоту пламени на 34 мм..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44D61FC-2484-4EAA-B8A7-88F391F13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633" y="3795477"/>
            <a:ext cx="3471799" cy="325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826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387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ТЕХНИЧЕСКОЕ ОБСЛУЖИВАНИЕ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2DE550F-61D6-4A48-97E8-781DB2FA9D74}"/>
              </a:ext>
            </a:extLst>
          </p:cNvPr>
          <p:cNvSpPr txBox="1"/>
          <p:nvPr/>
        </p:nvSpPr>
        <p:spPr>
          <a:xfrm>
            <a:off x="154339" y="7201641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-51-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E63539D-CAD2-406A-848B-4D3D754E9A02}"/>
              </a:ext>
            </a:extLst>
          </p:cNvPr>
          <p:cNvSpPr/>
          <p:nvPr/>
        </p:nvSpPr>
        <p:spPr>
          <a:xfrm>
            <a:off x="61976" y="813921"/>
            <a:ext cx="5327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ИНФОРМАЦИЯ О ТРАНСПОРТИРОВКЕ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DBBBDB9-7B6A-4384-AB78-DDEEAD1D18D0}"/>
              </a:ext>
            </a:extLst>
          </p:cNvPr>
          <p:cNvSpPr/>
          <p:nvPr/>
        </p:nvSpPr>
        <p:spPr>
          <a:xfrm>
            <a:off x="154339" y="1189731"/>
            <a:ext cx="509608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Храните оригинальную упаковку.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Перевозите в оригинальной упаковке, придерживайтесь требований указательных знаков по транспортировке, имеющихся на упаковке.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оригинальная упаковка отсутствует то примите меры, чтобы уберечь Ваш прибор от внешних ударов. Не кладите на него тяжести.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транспортировке держите или ставьте Ваш прибор параллельно полу (верхней частью к верху). 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2C9B470-50C8-414C-AE94-2E97C3D18E43}"/>
              </a:ext>
            </a:extLst>
          </p:cNvPr>
          <p:cNvSpPr/>
          <p:nvPr/>
        </p:nvSpPr>
        <p:spPr>
          <a:xfrm>
            <a:off x="154339" y="2674376"/>
            <a:ext cx="52352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УТИЛИЗАЦИЯ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EA6792C-AF51-418D-BD03-7E01AA18D31C}"/>
              </a:ext>
            </a:extLst>
          </p:cNvPr>
          <p:cNvSpPr/>
          <p:nvPr/>
        </p:nvSpPr>
        <p:spPr>
          <a:xfrm>
            <a:off x="154339" y="2994956"/>
            <a:ext cx="502066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Упаковка изготовлена из экологически чистых материалов, которые можно без ущерба для окружающей среды подвергать переработке, складировать на специальных полигонах для хранения отходов и утилизировать.</a:t>
            </a:r>
          </a:p>
          <a:p>
            <a:pPr algn="just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Упаковочные материалы имеют соответствующую маркировку.</a:t>
            </a:r>
          </a:p>
          <a:p>
            <a:pPr algn="just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Символ на изделии или его упаковке указывает, что оно не подлежит</a:t>
            </a:r>
          </a:p>
          <a:p>
            <a:pPr algn="just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утилизации в качестве бытовых отходов. Изделие следует сдать в</a:t>
            </a:r>
          </a:p>
          <a:p>
            <a:pPr algn="just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соответствующий пункт приема электронного и электрооборудования для последующей утилизации.</a:t>
            </a:r>
          </a:p>
          <a:p>
            <a:pPr algn="just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Соблюдая правила утилизации изделия, вы поможете предотвратить</a:t>
            </a:r>
          </a:p>
          <a:p>
            <a:pPr algn="just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причинение ущерба окружающей среде и здоровью людей, который</a:t>
            </a:r>
          </a:p>
          <a:p>
            <a:pPr algn="just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возможен вследствие неподобающего обращения с подобными отходами. За более подробной информацией об утилизации изделия просьба обращаться к местным властям, в службу по вывозу и утилизации отходов или в магазин, в котором вы приобрели изделие.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C2113EA-276B-4906-8073-55A62EC64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8037" y="5870081"/>
            <a:ext cx="117157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07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358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СЕРВИСНОЕ ОБСЛУЖИВАНИЕ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-52-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E63539D-CAD2-406A-848B-4D3D754E9A02}"/>
              </a:ext>
            </a:extLst>
          </p:cNvPr>
          <p:cNvSpPr/>
          <p:nvPr/>
        </p:nvSpPr>
        <p:spPr>
          <a:xfrm>
            <a:off x="61976" y="813921"/>
            <a:ext cx="5327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СЕРВИСНОЕ ОБСЛУЖИВАНИЕ ПОСЛЕ ПРОДАЖИ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D46738F-7A66-40F4-ADD2-057798ECED45}"/>
              </a:ext>
            </a:extLst>
          </p:cNvPr>
          <p:cNvSpPr/>
          <p:nvPr/>
        </p:nvSpPr>
        <p:spPr>
          <a:xfrm>
            <a:off x="126183" y="1121698"/>
            <a:ext cx="502066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Просим вас придерживаться следующих мер: </a:t>
            </a:r>
          </a:p>
          <a:p>
            <a:pPr algn="just"/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При покупке товара требуйте, чтобы продавец поставил свою отметку в гарантийном талоне. </a:t>
            </a:r>
          </a:p>
          <a:p>
            <a:pPr algn="just"/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Используйте свое изделие в соответствии с инструкциями по эксплуатации. </a:t>
            </a:r>
          </a:p>
          <a:p>
            <a:pPr algn="just"/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Если у Вас возникнут вопросы по изделию, Вы можете обратиться в пункты обслуживания по адресам, указанных в Вашем гарантийном талоне. </a:t>
            </a:r>
          </a:p>
          <a:p>
            <a:pPr algn="just"/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По окончании сервисных работ, не забудьте потребовать у сервисного специалиста отметку в гарантийном талоне. </a:t>
            </a:r>
          </a:p>
          <a:p>
            <a:pPr algn="just"/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 Срок эксплуатации изделия составляет 10 лет (срок хранения запасных частей, которые необходимы для функционирования прибора). </a:t>
            </a:r>
          </a:p>
          <a:p>
            <a:pPr algn="just"/>
            <a:r>
              <a:rPr lang="ru-RU" sz="11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6. Гарантийный </a:t>
            </a: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 указан в гарантийном талоне, который вложен с инструкцией по эксплуатации</a:t>
            </a:r>
            <a:r>
              <a:rPr lang="ru-RU" sz="11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1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D46738F-7A66-40F4-ADD2-057798ECED45}"/>
              </a:ext>
            </a:extLst>
          </p:cNvPr>
          <p:cNvSpPr/>
          <p:nvPr/>
        </p:nvSpPr>
        <p:spPr>
          <a:xfrm>
            <a:off x="154339" y="4692021"/>
            <a:ext cx="5020666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всю </a:t>
            </a:r>
            <a:r>
              <a:rPr lang="ru-RU" sz="11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газоэлектрическую </a:t>
            </a: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продукцию</a:t>
            </a:r>
            <a:r>
              <a:rPr lang="en-US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MAUNFELD</a:t>
            </a: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распространяется действие Технического Регламента Таможенного Союза : </a:t>
            </a:r>
            <a:endParaRPr lang="ru-RU" sz="1100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1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 ТС 016/2011 </a:t>
            </a:r>
            <a:r>
              <a:rPr lang="ru-RU" sz="11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 «О </a:t>
            </a: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безопасности аппаратов, работающих на газообразном </a:t>
            </a:r>
            <a:r>
              <a:rPr lang="ru-RU" sz="11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топливе».</a:t>
            </a:r>
            <a:endParaRPr lang="ru-RU" sz="11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ТР ТС </a:t>
            </a: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004/2011 –  «О безопасности низковольтного оборудования</a:t>
            </a:r>
            <a:r>
              <a:rPr lang="ru-RU" sz="11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».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ТР ТС 020/2011 </a:t>
            </a:r>
            <a:r>
              <a:rPr lang="ru-RU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«Электромагнитная совместимость технических средств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».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TР ЕАЭС 037/2016  – «Об ограничении применения опасных веществ в изделиях электротехники и радиоэлектроники».</a:t>
            </a: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383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706B3F25-FAB1-4CFE-949A-B823C88D8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87072"/>
              </p:ext>
            </p:extLst>
          </p:nvPr>
        </p:nvGraphicFramePr>
        <p:xfrm>
          <a:off x="301354" y="1626889"/>
          <a:ext cx="4670324" cy="212509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35162">
                  <a:extLst>
                    <a:ext uri="{9D8B030D-6E8A-4147-A177-3AD203B41FA5}">
                      <a16:colId xmlns:a16="http://schemas.microsoft.com/office/drawing/2014/main" xmlns="" val="4065871044"/>
                    </a:ext>
                  </a:extLst>
                </a:gridCol>
                <a:gridCol w="2335162">
                  <a:extLst>
                    <a:ext uri="{9D8B030D-6E8A-4147-A177-3AD203B41FA5}">
                      <a16:colId xmlns:a16="http://schemas.microsoft.com/office/drawing/2014/main" xmlns="" val="3865317695"/>
                    </a:ext>
                  </a:extLst>
                </a:gridCol>
              </a:tblGrid>
              <a:tr h="1888206"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Каждый духовой шкаф </a:t>
                      </a:r>
                      <a:r>
                        <a:rPr lang="en-US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MAUNFELD</a:t>
                      </a:r>
                      <a:r>
                        <a:rPr lang="ru-RU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имеет уникальный серийный номер.</a:t>
                      </a:r>
                    </a:p>
                    <a:p>
                      <a:r>
                        <a:rPr lang="ru-RU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Серийный номер указан на бирке, распложённой за дверцей духового шкафа.</a:t>
                      </a:r>
                    </a:p>
                    <a:p>
                      <a:r>
                        <a:rPr lang="ru-RU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Дата производства изделия указана в серийном номере изделия.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Серийный номер состоит из букв и цифр:</a:t>
                      </a:r>
                      <a:endParaRPr lang="en-US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ru-RU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Пример: 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8948367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4451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ИНФОРМАЦИЯ ОТ ПРОИЗВОДИТЕЛЯ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2DE550F-61D6-4A48-97E8-781DB2FA9D74}"/>
              </a:ext>
            </a:extLst>
          </p:cNvPr>
          <p:cNvSpPr txBox="1"/>
          <p:nvPr/>
        </p:nvSpPr>
        <p:spPr>
          <a:xfrm>
            <a:off x="134173" y="7191185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C98B373F-BF08-46A6-8BBE-AB4E0F930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834438"/>
              </p:ext>
            </p:extLst>
          </p:nvPr>
        </p:nvGraphicFramePr>
        <p:xfrm>
          <a:off x="301354" y="3834705"/>
          <a:ext cx="4670324" cy="321705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35162">
                  <a:extLst>
                    <a:ext uri="{9D8B030D-6E8A-4147-A177-3AD203B41FA5}">
                      <a16:colId xmlns:a16="http://schemas.microsoft.com/office/drawing/2014/main" xmlns="" val="158412250"/>
                    </a:ext>
                  </a:extLst>
                </a:gridCol>
                <a:gridCol w="2335162">
                  <a:extLst>
                    <a:ext uri="{9D8B030D-6E8A-4147-A177-3AD203B41FA5}">
                      <a16:colId xmlns:a16="http://schemas.microsoft.com/office/drawing/2014/main" xmlns="" val="2918994801"/>
                    </a:ext>
                  </a:extLst>
                </a:gridCol>
              </a:tblGrid>
              <a:tr h="367751"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Торговая марка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MAUNFELD</a:t>
                      </a:r>
                      <a:endParaRPr lang="ru-RU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3680390"/>
                  </a:ext>
                </a:extLst>
              </a:tr>
              <a:tr h="373626"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Тип продукции.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Духовой шкаф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9281992"/>
                  </a:ext>
                </a:extLst>
              </a:tr>
              <a:tr h="374084"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Модель.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</a:t>
                      </a:r>
                      <a:r>
                        <a:rPr lang="pl-P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OG</a:t>
                      </a: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</a:t>
                      </a:r>
                      <a:r>
                        <a:rPr lang="pl-P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04</a:t>
                      </a:r>
                      <a:r>
                        <a:rPr lang="pl-P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B/W/S/X</a:t>
                      </a:r>
                      <a:endParaRPr lang="pl-P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3618252"/>
                  </a:ext>
                </a:extLst>
              </a:tr>
              <a:tr h="644507"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Уполномоченное изготовителем лицо.</a:t>
                      </a:r>
                    </a:p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Импортер на территории Российской Федерации.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49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ООО «МАУНФЕЛД РУС»</a:t>
                      </a:r>
                    </a:p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123182, г. Москва, ул. Щукинская, д. 2, </a:t>
                      </a:r>
                      <a:r>
                        <a:rPr lang="ru-RU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эт</a:t>
                      </a:r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1, пом. 170, </a:t>
                      </a:r>
                      <a:r>
                        <a:rPr lang="ru-RU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каб</a:t>
                      </a:r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1</a:t>
                      </a:r>
                    </a:p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www.maunfeld.ru</a:t>
                      </a:r>
                      <a:endParaRPr lang="ru-RU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049" b="0" i="0" u="non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info@maunfeld.ru</a:t>
                      </a:r>
                      <a:endParaRPr lang="ru-RU" sz="1049" b="0" i="0" u="none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r>
                        <a:rPr lang="ru-RU" u="none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Тел.+ 7 (495) 380 - 19 - 82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4905518"/>
                  </a:ext>
                </a:extLst>
              </a:tr>
              <a:tr h="644507"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Импортер на территории Республики Беларусь.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ООО "МАУНФЕЛД БАЙ"</a:t>
                      </a:r>
                    </a:p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220015, РБ, г. Минск, ул. Я. Мавра, д.47, пом.40</a:t>
                      </a:r>
                    </a:p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www.maunfeld.by</a:t>
                      </a:r>
                    </a:p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info@maunfeld.by</a:t>
                      </a:r>
                    </a:p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Тел. +375 17 317-35-35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2821968"/>
                  </a:ext>
                </a:extLst>
              </a:tr>
            </a:tbl>
          </a:graphicData>
        </a:graphic>
      </p:graphicFrame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7F7CB8F1-788D-45AD-BBBC-4256FB9AF77D}"/>
              </a:ext>
            </a:extLst>
          </p:cNvPr>
          <p:cNvCxnSpPr/>
          <p:nvPr/>
        </p:nvCxnSpPr>
        <p:spPr>
          <a:xfrm flipV="1">
            <a:off x="3162819" y="2565068"/>
            <a:ext cx="0" cy="16907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9354CAB-4A6B-41AF-9702-25A0062393C6}"/>
              </a:ext>
            </a:extLst>
          </p:cNvPr>
          <p:cNvSpPr/>
          <p:nvPr/>
        </p:nvSpPr>
        <p:spPr>
          <a:xfrm>
            <a:off x="2899512" y="2286748"/>
            <a:ext cx="54053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 </a:t>
            </a:r>
          </a:p>
          <a:p>
            <a:pPr algn="ctr"/>
            <a:r>
              <a:rPr lang="ru-RU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ЗАВОДА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E9F501BF-F3A7-4CBA-B58F-6FA498E5B124}"/>
              </a:ext>
            </a:extLst>
          </p:cNvPr>
          <p:cNvSpPr/>
          <p:nvPr/>
        </p:nvSpPr>
        <p:spPr>
          <a:xfrm>
            <a:off x="3289125" y="3322593"/>
            <a:ext cx="891591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</a:t>
            </a:r>
            <a:r>
              <a:rPr lang="ru-RU" sz="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ЕСЯЦ </a:t>
            </a:r>
          </a:p>
          <a:p>
            <a:pPr algn="ctr"/>
            <a:r>
              <a:rPr lang="ru-RU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ПРОИЗВОДСТВА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02B21D8D-0B3A-4C37-9A22-83FBDC30F410}"/>
              </a:ext>
            </a:extLst>
          </p:cNvPr>
          <p:cNvCxnSpPr>
            <a:cxnSpLocks/>
          </p:cNvCxnSpPr>
          <p:nvPr/>
        </p:nvCxnSpPr>
        <p:spPr>
          <a:xfrm flipV="1">
            <a:off x="4422894" y="2563441"/>
            <a:ext cx="0" cy="16907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8C525E38-1AA6-45F9-8522-79979B084676}"/>
              </a:ext>
            </a:extLst>
          </p:cNvPr>
          <p:cNvSpPr/>
          <p:nvPr/>
        </p:nvSpPr>
        <p:spPr>
          <a:xfrm>
            <a:off x="4088607" y="2276762"/>
            <a:ext cx="65434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 </a:t>
            </a:r>
          </a:p>
          <a:p>
            <a:pPr algn="ctr"/>
            <a:r>
              <a:rPr lang="ru-RU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ПРОДУКТА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77D1CBD4-5E1A-487C-B275-32858262F244}"/>
              </a:ext>
            </a:extLst>
          </p:cNvPr>
          <p:cNvCxnSpPr/>
          <p:nvPr/>
        </p:nvCxnSpPr>
        <p:spPr>
          <a:xfrm flipV="1">
            <a:off x="3031850" y="2732187"/>
            <a:ext cx="0" cy="119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30AEF928-B72B-4E06-9977-BC9D53E721D2}"/>
              </a:ext>
            </a:extLst>
          </p:cNvPr>
          <p:cNvCxnSpPr>
            <a:cxnSpLocks/>
          </p:cNvCxnSpPr>
          <p:nvPr/>
        </p:nvCxnSpPr>
        <p:spPr>
          <a:xfrm flipV="1">
            <a:off x="4143905" y="2731059"/>
            <a:ext cx="0" cy="1190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DE316793-7C33-40FC-A8CF-15EA4DC476C3}"/>
              </a:ext>
            </a:extLst>
          </p:cNvPr>
          <p:cNvCxnSpPr>
            <a:cxnSpLocks/>
          </p:cNvCxnSpPr>
          <p:nvPr/>
        </p:nvCxnSpPr>
        <p:spPr>
          <a:xfrm flipH="1">
            <a:off x="3031850" y="2731058"/>
            <a:ext cx="268602" cy="2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131005D4-AB00-41AE-87D1-8A0DC2EDCCDD}"/>
              </a:ext>
            </a:extLst>
          </p:cNvPr>
          <p:cNvCxnSpPr>
            <a:cxnSpLocks/>
          </p:cNvCxnSpPr>
          <p:nvPr/>
        </p:nvCxnSpPr>
        <p:spPr>
          <a:xfrm flipH="1">
            <a:off x="3575776" y="3171966"/>
            <a:ext cx="3861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6E72DAEB-6CAF-41D4-A44E-30B63B386B68}"/>
              </a:ext>
            </a:extLst>
          </p:cNvPr>
          <p:cNvCxnSpPr>
            <a:cxnSpLocks/>
          </p:cNvCxnSpPr>
          <p:nvPr/>
        </p:nvCxnSpPr>
        <p:spPr>
          <a:xfrm flipV="1">
            <a:off x="3300452" y="2731285"/>
            <a:ext cx="0" cy="119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xmlns="" id="{F2A71CBC-0AF5-4300-B2DB-52B19534912C}"/>
              </a:ext>
            </a:extLst>
          </p:cNvPr>
          <p:cNvCxnSpPr>
            <a:cxnSpLocks/>
          </p:cNvCxnSpPr>
          <p:nvPr/>
        </p:nvCxnSpPr>
        <p:spPr>
          <a:xfrm flipV="1">
            <a:off x="4692838" y="2731058"/>
            <a:ext cx="0" cy="119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xmlns="" id="{C6939AC9-B78B-4B33-8499-A06DD44BA833}"/>
              </a:ext>
            </a:extLst>
          </p:cNvPr>
          <p:cNvCxnSpPr>
            <a:cxnSpLocks/>
          </p:cNvCxnSpPr>
          <p:nvPr/>
        </p:nvCxnSpPr>
        <p:spPr>
          <a:xfrm flipH="1">
            <a:off x="4141064" y="2731058"/>
            <a:ext cx="5523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86C51A71-ADE3-40D8-9706-41C3A9967B21}"/>
              </a:ext>
            </a:extLst>
          </p:cNvPr>
          <p:cNvCxnSpPr>
            <a:cxnSpLocks/>
          </p:cNvCxnSpPr>
          <p:nvPr/>
        </p:nvCxnSpPr>
        <p:spPr>
          <a:xfrm flipH="1">
            <a:off x="3313838" y="3171966"/>
            <a:ext cx="2619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xmlns="" id="{F50D492E-512F-465F-96F1-915EF102BB79}"/>
              </a:ext>
            </a:extLst>
          </p:cNvPr>
          <p:cNvCxnSpPr>
            <a:cxnSpLocks/>
          </p:cNvCxnSpPr>
          <p:nvPr/>
        </p:nvCxnSpPr>
        <p:spPr>
          <a:xfrm>
            <a:off x="3440045" y="3170977"/>
            <a:ext cx="0" cy="19049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9111643D-6E7F-4671-98EA-FE4E06E863DB}"/>
              </a:ext>
            </a:extLst>
          </p:cNvPr>
          <p:cNvSpPr/>
          <p:nvPr/>
        </p:nvSpPr>
        <p:spPr>
          <a:xfrm>
            <a:off x="3270294" y="3310080"/>
            <a:ext cx="362600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</a:t>
            </a:r>
            <a:r>
              <a:rPr lang="ru-RU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xmlns="" id="{E827CB90-F0AF-40B6-83BD-86DAC797D693}"/>
              </a:ext>
            </a:extLst>
          </p:cNvPr>
          <p:cNvCxnSpPr>
            <a:cxnSpLocks/>
          </p:cNvCxnSpPr>
          <p:nvPr/>
        </p:nvCxnSpPr>
        <p:spPr>
          <a:xfrm flipH="1">
            <a:off x="3871983" y="3173692"/>
            <a:ext cx="2714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xmlns="" id="{57247822-0B73-4EED-B954-3380BBFB68E4}"/>
              </a:ext>
            </a:extLst>
          </p:cNvPr>
          <p:cNvCxnSpPr>
            <a:cxnSpLocks/>
          </p:cNvCxnSpPr>
          <p:nvPr/>
        </p:nvCxnSpPr>
        <p:spPr>
          <a:xfrm>
            <a:off x="4007715" y="3170309"/>
            <a:ext cx="0" cy="19049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DA3EA281-1641-40F7-9760-0F7AAB4EAA5E}"/>
              </a:ext>
            </a:extLst>
          </p:cNvPr>
          <p:cNvSpPr/>
          <p:nvPr/>
        </p:nvSpPr>
        <p:spPr>
          <a:xfrm>
            <a:off x="3813590" y="3321182"/>
            <a:ext cx="388248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ДАТА</a:t>
            </a:r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xmlns="" id="{A86985CA-B72D-4CED-8B0A-B23D89EB617A}"/>
              </a:ext>
            </a:extLst>
          </p:cNvPr>
          <p:cNvCxnSpPr>
            <a:cxnSpLocks/>
          </p:cNvCxnSpPr>
          <p:nvPr/>
        </p:nvCxnSpPr>
        <p:spPr>
          <a:xfrm>
            <a:off x="3313878" y="3033197"/>
            <a:ext cx="0" cy="1404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xmlns="" id="{26AC96D6-0CFF-4903-A543-9B6D667A71F0}"/>
              </a:ext>
            </a:extLst>
          </p:cNvPr>
          <p:cNvCxnSpPr>
            <a:cxnSpLocks/>
          </p:cNvCxnSpPr>
          <p:nvPr/>
        </p:nvCxnSpPr>
        <p:spPr>
          <a:xfrm>
            <a:off x="3585300" y="3033197"/>
            <a:ext cx="0" cy="138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DBDBCAC1-208B-4BF4-B38D-8DEEB0D05A56}"/>
              </a:ext>
            </a:extLst>
          </p:cNvPr>
          <p:cNvCxnSpPr>
            <a:cxnSpLocks/>
          </p:cNvCxnSpPr>
          <p:nvPr/>
        </p:nvCxnSpPr>
        <p:spPr>
          <a:xfrm>
            <a:off x="3867221" y="3030816"/>
            <a:ext cx="0" cy="1404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CCD30FCD-CDBB-4B9E-9BD7-F2B0CBEBF4B6}"/>
              </a:ext>
            </a:extLst>
          </p:cNvPr>
          <p:cNvCxnSpPr>
            <a:cxnSpLocks/>
          </p:cNvCxnSpPr>
          <p:nvPr/>
        </p:nvCxnSpPr>
        <p:spPr>
          <a:xfrm>
            <a:off x="4141064" y="3035578"/>
            <a:ext cx="0" cy="138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xmlns="" id="{E996B567-8B5D-4818-9FB2-D17686D39DC5}"/>
              </a:ext>
            </a:extLst>
          </p:cNvPr>
          <p:cNvCxnSpPr>
            <a:cxnSpLocks/>
          </p:cNvCxnSpPr>
          <p:nvPr/>
        </p:nvCxnSpPr>
        <p:spPr>
          <a:xfrm>
            <a:off x="3726728" y="3170309"/>
            <a:ext cx="0" cy="19049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0" name="TextBox 16">
            <a:extLst>
              <a:ext uri="{FF2B5EF4-FFF2-40B4-BE49-F238E27FC236}">
                <a16:creationId xmlns:a16="http://schemas.microsoft.com/office/drawing/2014/main" xmlns="" id="{25AE8ECF-608B-4DE4-9EF4-660C40351EE1}"/>
              </a:ext>
            </a:extLst>
          </p:cNvPr>
          <p:cNvSpPr txBox="1"/>
          <p:nvPr/>
        </p:nvSpPr>
        <p:spPr>
          <a:xfrm>
            <a:off x="2935799" y="2747757"/>
            <a:ext cx="2239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XXXXXXXXXXXX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772845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E4D0A5A-EA98-455D-AD1D-43C68F39B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344"/>
            <a:ext cx="5327650" cy="50843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236538" y="5127835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9B2A378-4577-4FA7-B085-7B70A505522C}"/>
              </a:ext>
            </a:extLst>
          </p:cNvPr>
          <p:cNvSpPr/>
          <p:nvPr/>
        </p:nvSpPr>
        <p:spPr>
          <a:xfrm>
            <a:off x="236538" y="3927506"/>
            <a:ext cx="5005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 всем вопросам технического обслуживания, приобретения аксессуаров, а также по вопросам, связанным с региональным сервисным обслуживанием техники 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MAUNFELD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просим вас обращаться в ближайшую авторизованную сервисную службу.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Наши специалисты помогут вам в кратчайшие сроки.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Список сервисных центров смотрите на сайте: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DA4C005-6A39-499A-87B7-565550530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2" y="571646"/>
            <a:ext cx="4400726" cy="29305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668" y="6475875"/>
            <a:ext cx="5294313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Производитель оставляет за собой право без предварительного уведомления покупателя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вносить изменения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 конструкцию, комплектацию изделия и инструкцию по эксплуатации. </a:t>
            </a:r>
          </a:p>
        </p:txBody>
      </p:sp>
    </p:spTree>
    <p:extLst>
      <p:ext uri="{BB962C8B-B14F-4D97-AF65-F5344CB8AC3E}">
        <p14:creationId xmlns:p14="http://schemas.microsoft.com/office/powerpoint/2010/main" val="76546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08AB4C8-F57C-4456-9AB6-38BE56DEF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3A1E7B-7625-4D56-AD70-ED1357E0E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74C7DF-B9BA-49E4-AAC0-24C953E1E13A}"/>
              </a:ext>
            </a:extLst>
          </p:cNvPr>
          <p:cNvSpPr txBox="1"/>
          <p:nvPr/>
        </p:nvSpPr>
        <p:spPr>
          <a:xfrm>
            <a:off x="118921" y="7207480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7B0478-F671-4CC6-A388-3DCFD2B52CFC}"/>
              </a:ext>
            </a:extLst>
          </p:cNvPr>
          <p:cNvSpPr txBox="1"/>
          <p:nvPr/>
        </p:nvSpPr>
        <p:spPr>
          <a:xfrm>
            <a:off x="35794" y="426119"/>
            <a:ext cx="268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ОПИСАНИЕ ПРИБОРА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485F171-8A09-4A4D-91DD-A71B5319D971}"/>
              </a:ext>
            </a:extLst>
          </p:cNvPr>
          <p:cNvCxnSpPr/>
          <p:nvPr/>
        </p:nvCxnSpPr>
        <p:spPr>
          <a:xfrm>
            <a:off x="118921" y="79545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CF5C649-BFA7-4713-9FE9-A1FD5ED53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921" y="1506542"/>
            <a:ext cx="2597094" cy="54047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CFBBCD3-1E2E-415E-97DD-5413EBD02B69}"/>
              </a:ext>
            </a:extLst>
          </p:cNvPr>
          <p:cNvSpPr/>
          <p:nvPr/>
        </p:nvSpPr>
        <p:spPr>
          <a:xfrm>
            <a:off x="118920" y="813921"/>
            <a:ext cx="48225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КОМПЛЕКТАЦИЯ: РЕШЕТКА, ПРОТИВНИ.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C96849E-2191-44A3-AB16-15E2490AF209}"/>
              </a:ext>
            </a:extLst>
          </p:cNvPr>
          <p:cNvSpPr/>
          <p:nvPr/>
        </p:nvSpPr>
        <p:spPr>
          <a:xfrm>
            <a:off x="2696603" y="1278896"/>
            <a:ext cx="25907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РЕШЕТКА 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используется для приготовления продуктов под грилем, также на нее можно ставить посуду и противни с блюдом.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D09A2B0-B99C-4FB8-8123-B6ED06063C52}"/>
              </a:ext>
            </a:extLst>
          </p:cNvPr>
          <p:cNvSpPr/>
          <p:nvPr/>
        </p:nvSpPr>
        <p:spPr>
          <a:xfrm>
            <a:off x="2696603" y="2199281"/>
            <a:ext cx="25440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На решетке имеется выступы, для безопасного расположения решетки в противне или на столешнице.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54EAC4D-A3BA-42A3-8687-683F422A3B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920" y="3430832"/>
            <a:ext cx="2629843" cy="75872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68204A7-9063-413B-B70E-321F5796DD06}"/>
              </a:ext>
            </a:extLst>
          </p:cNvPr>
          <p:cNvSpPr/>
          <p:nvPr/>
        </p:nvSpPr>
        <p:spPr>
          <a:xfrm>
            <a:off x="2690054" y="3302471"/>
            <a:ext cx="255058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ГЛУБОКИЙ </a:t>
            </a:r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ПРОТИВЕНЬ*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предназначен для запекания мяса и приготовления сочной выпечки. Также может использоваться для сбора жира и мясного сока.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5CAFA74-F001-4A4E-AE28-6EA324AB55CB}"/>
              </a:ext>
            </a:extLst>
          </p:cNvPr>
          <p:cNvSpPr/>
          <p:nvPr/>
        </p:nvSpPr>
        <p:spPr>
          <a:xfrm>
            <a:off x="2680529" y="4402795"/>
            <a:ext cx="256010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При приготовлении глубокий противень нельзя устанавливать на 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1-й уровень, кроме случаев использования глубокого противня для сбора жира и мясного сока при приготовлении на гриле или вертеле.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A9C2F77-FADB-4ADC-889F-9827F90370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7418"/>
          <a:stretch/>
        </p:blipFill>
        <p:spPr>
          <a:xfrm>
            <a:off x="118920" y="4615882"/>
            <a:ext cx="2533033" cy="1567236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420CDD1-4EBE-4611-968B-F8DDFB2D8AA7}"/>
              </a:ext>
            </a:extLst>
          </p:cNvPr>
          <p:cNvSpPr/>
          <p:nvPr/>
        </p:nvSpPr>
        <p:spPr>
          <a:xfrm>
            <a:off x="2677553" y="5800375"/>
            <a:ext cx="25630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При наличии съемных направляющих решетку и противни вставляйте точно между двумя прутками одного уровня.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AAF5014-7830-4DEA-8FA2-D71F6C4EA293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-4-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F420CDD1-4EBE-4611-968B-F8DDFB2D8AA7}"/>
              </a:ext>
            </a:extLst>
          </p:cNvPr>
          <p:cNvSpPr/>
          <p:nvPr/>
        </p:nvSpPr>
        <p:spPr>
          <a:xfrm>
            <a:off x="0" y="6744211"/>
            <a:ext cx="5240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* Комплектация духового шкафа может отличаться в зависимости от модели. Информация в инструкции является справочной. Уточняйте комплектацию у продавца.</a:t>
            </a:r>
            <a:endParaRPr lang="ru-RU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134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08AB4C8-F57C-4456-9AB6-38BE56DEF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3A1E7B-7625-4D56-AD70-ED1357E0E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7B0478-F671-4CC6-A388-3DCFD2B52CFC}"/>
              </a:ext>
            </a:extLst>
          </p:cNvPr>
          <p:cNvSpPr txBox="1"/>
          <p:nvPr/>
        </p:nvSpPr>
        <p:spPr>
          <a:xfrm>
            <a:off x="35794" y="426119"/>
            <a:ext cx="268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ОПИСАНИЕ ПРИБОРА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485F171-8A09-4A4D-91DD-A71B5319D971}"/>
              </a:ext>
            </a:extLst>
          </p:cNvPr>
          <p:cNvCxnSpPr/>
          <p:nvPr/>
        </p:nvCxnSpPr>
        <p:spPr>
          <a:xfrm>
            <a:off x="118921" y="79545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CFBBCD3-1E2E-415E-97DD-5413EBD02B69}"/>
              </a:ext>
            </a:extLst>
          </p:cNvPr>
          <p:cNvSpPr/>
          <p:nvPr/>
        </p:nvSpPr>
        <p:spPr>
          <a:xfrm>
            <a:off x="54268" y="813921"/>
            <a:ext cx="488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КОМПЛЕКТАЦИЯ: ТЕЛЕСКОПИЧЕСКИЕ НАПРАВЛЯЮЩИЕ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97CDE2B-CDE0-439A-B3CD-64F34502AC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921" y="1339471"/>
            <a:ext cx="2532442" cy="147914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DED6952-2077-401D-A402-C50BFDD3A83C}"/>
              </a:ext>
            </a:extLst>
          </p:cNvPr>
          <p:cNvSpPr/>
          <p:nvPr/>
        </p:nvSpPr>
        <p:spPr>
          <a:xfrm>
            <a:off x="2716015" y="1274819"/>
            <a:ext cx="2544423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Чтобы установить решетку, мелкий или глубокий противень на 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телескопические направляющие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, выдвиньте пару направляющих необходимого уровня.</a:t>
            </a: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Установите противень или решетку на телескопические направляющие и задвиньте их в духовку до конца.</a:t>
            </a: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Убедитесь, что направляющие задвинуты в духовку до конца, и закройте дверцу.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01BEB1D-0B8D-467A-B1D7-6020481235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748" y="3288998"/>
            <a:ext cx="2227115" cy="377688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80FBB9A-785B-4848-B5BD-E0F6686B43D7}"/>
              </a:ext>
            </a:extLst>
          </p:cNvPr>
          <p:cNvSpPr/>
          <p:nvPr/>
        </p:nvSpPr>
        <p:spPr>
          <a:xfrm>
            <a:off x="1523971" y="3811631"/>
            <a:ext cx="38036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Для очистки направляющих используйте только обычные моющие средства.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48E8165-9BB1-43D3-AF8D-62CAADCAD195}"/>
              </a:ext>
            </a:extLst>
          </p:cNvPr>
          <p:cNvSpPr/>
          <p:nvPr/>
        </p:nvSpPr>
        <p:spPr>
          <a:xfrm>
            <a:off x="2692131" y="4445166"/>
            <a:ext cx="255829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Приподнимите направляющие снизу, отведя их от стенки.</a:t>
            </a: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B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Извлеките направляющие из гнезд.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35CD425-A94E-4818-958D-E5F6280A38C3}"/>
              </a:ext>
            </a:extLst>
          </p:cNvPr>
          <p:cNvSpPr/>
          <p:nvPr/>
        </p:nvSpPr>
        <p:spPr>
          <a:xfrm>
            <a:off x="2672180" y="5780111"/>
            <a:ext cx="257824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Телескопические направляющие не предназначены для мытья в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посудомоечной машине.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3875AE2-0C31-4D72-A6DB-5BA6EE74DD73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-5-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2E11D64-24B3-4FCF-A184-63F4408E3D44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97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388A87A-420B-4B74-B451-1729125B09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515C3B-BDED-4BA3-A732-C307A8940553}"/>
              </a:ext>
            </a:extLst>
          </p:cNvPr>
          <p:cNvSpPr txBox="1"/>
          <p:nvPr/>
        </p:nvSpPr>
        <p:spPr>
          <a:xfrm>
            <a:off x="137395" y="7189551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54268" y="444589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МЕРЫ БЕЗОПАСНОСТИ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9C44CEF-D4C5-40EB-B8E0-66DA95F6BA98}"/>
              </a:ext>
            </a:extLst>
          </p:cNvPr>
          <p:cNvSpPr/>
          <p:nvPr/>
        </p:nvSpPr>
        <p:spPr>
          <a:xfrm>
            <a:off x="137394" y="813921"/>
            <a:ext cx="4804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ВНИМАТЕЛЬНО ОЗНАКОМЬТЕСЬ С ИНСТРУКЦИЕЙ И СОХРАНИТЕ ЕЕ ДЛЯ ДАЛЬНЕЙШЕГО ИСПОЛЬЗОВАНИЯ!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37395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661041-CE50-4E04-86C2-DCAB2BABB602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-6-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129F40B-E40F-4C09-B6F1-7FC91059CE14}"/>
              </a:ext>
            </a:extLst>
          </p:cNvPr>
          <p:cNvSpPr/>
          <p:nvPr/>
        </p:nvSpPr>
        <p:spPr>
          <a:xfrm>
            <a:off x="153492" y="1568847"/>
            <a:ext cx="5020666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Допускается использование прибора детьми старше восьми лет и</a:t>
            </a:r>
          </a:p>
          <a:p>
            <a:pPr algn="just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людьми с ограниченными физическими, двигательными и психическими способностями, а также людьми, не имеющими достаточного опыта или знаний для его использования, 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только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под присмотром или если они были обучены пользованию прибором и осознают возможную опасность, связанную с неправильной эксплуатацией прибора. Не позволяйте детям играть с прибором! Дети могут очищать и осуществлять обслуживание прибора только под присмотром !</a:t>
            </a:r>
          </a:p>
          <a:p>
            <a:endParaRPr lang="ru-RU" sz="1100" dirty="0">
              <a:latin typeface="SFNS Display" panose="00000500000000000000" pitchFamily="2" charset="0"/>
            </a:endParaRPr>
          </a:p>
          <a:p>
            <a:pPr algn="just"/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ПРЕДУПРЕЖДЕНИЕ!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Во время работы прибор и его доступные части сильно нагреваются. Будьте осторожны, не прикасайтесь к горячим деталям. Следите, чтобы дети не находились вблизи прибора. Дети младше восьми лет должны постоянно находиться под присмотром! </a:t>
            </a: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ПРЕДУПРЕЖДЕНИЕ!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Перед заменой лампочки освещения проверьте, чтобы прибор был отключен от электропитания. Опасность удара электрическим током!</a:t>
            </a: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Для очистки прибора не используйте абразивные чистящие средства и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острые металлические скребки, так как они могут повредить поверхности и защитную эмаль, а также могут привести к растрескиванию стекла.</a:t>
            </a:r>
          </a:p>
          <a:p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Не используйте очистители высокого давления и пароструйные очистители, так как это может вызвать короткое замыкание и привести к удару электрическим током.</a:t>
            </a:r>
          </a:p>
        </p:txBody>
      </p:sp>
    </p:spTree>
    <p:extLst>
      <p:ext uri="{BB962C8B-B14F-4D97-AF65-F5344CB8AC3E}">
        <p14:creationId xmlns:p14="http://schemas.microsoft.com/office/powerpoint/2010/main" val="4226499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МЕРЫ БЕЗОПАСНОСТИ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A8E61E8-2C8E-41DF-9B3B-0C8367527636}"/>
              </a:ext>
            </a:extLst>
          </p:cNvPr>
          <p:cNvSpPr/>
          <p:nvPr/>
        </p:nvSpPr>
        <p:spPr>
          <a:xfrm>
            <a:off x="2726764" y="917825"/>
            <a:ext cx="25101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Во время работы дверца прибора сильно нагревается.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Для</a:t>
            </a:r>
          </a:p>
          <a:p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дополнительной защиты дверца</a:t>
            </a:r>
          </a:p>
          <a:p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оборудована вторым стеклом, которое снижает температуру поверхности внешнего стекла дверцы.</a:t>
            </a:r>
          </a:p>
          <a:p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748AB1F-4238-44F6-965B-0AAA6A06017C}"/>
              </a:ext>
            </a:extLst>
          </p:cNvPr>
          <p:cNvSpPr/>
          <p:nvPr/>
        </p:nvSpPr>
        <p:spPr>
          <a:xfrm>
            <a:off x="80638" y="921130"/>
            <a:ext cx="2517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Прибор предназначен для использования в домашнем хозяйстве.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Не используйте его в других целях, например, для обогрева помещений, сушки животных, бумаги, текстиля и трав, так как это может стать причиной повреждений и возгорания.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8BFEE78-E799-4EE6-8638-AE46BAC1CEFA}"/>
              </a:ext>
            </a:extLst>
          </p:cNvPr>
          <p:cNvSpPr/>
          <p:nvPr/>
        </p:nvSpPr>
        <p:spPr>
          <a:xfrm>
            <a:off x="80638" y="2128389"/>
            <a:ext cx="27662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Подключение прибора может производить только специалист сервисного центра.</a:t>
            </a:r>
          </a:p>
          <a:p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Неквалифицированное подключение и ремонт могут привести к серьезным травмам и повреждению прибора.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118DE91-5301-4BD0-958D-FF11A0D847B4}"/>
              </a:ext>
            </a:extLst>
          </p:cNvPr>
          <p:cNvSpPr/>
          <p:nvPr/>
        </p:nvSpPr>
        <p:spPr>
          <a:xfrm>
            <a:off x="76263" y="3268227"/>
            <a:ext cx="25939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Следите, чтобы кабели соседних</a:t>
            </a:r>
          </a:p>
          <a:p>
            <a:r>
              <a:rPr lang="ru-RU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электроприборов не оказались зажаты горячей дверцей прибора.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Опасность короткого замыкания! Поэтому кабели других электроприборов должны находится на безопасном расстоянии от прибора.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B501B0C-EC57-4655-9674-74C67958A266}"/>
              </a:ext>
            </a:extLst>
          </p:cNvPr>
          <p:cNvSpPr/>
          <p:nvPr/>
        </p:nvSpPr>
        <p:spPr>
          <a:xfrm>
            <a:off x="76264" y="4515233"/>
            <a:ext cx="25750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Во избежание опасных ситуаций </a:t>
            </a:r>
            <a:r>
              <a:rPr lang="ru-RU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замену присоединительного кабеля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 может производить только сервисный центр или квалифицированный специалист!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1036FAF-0E25-4D40-9ED7-756DB020D3ED}"/>
              </a:ext>
            </a:extLst>
          </p:cNvPr>
          <p:cNvSpPr/>
          <p:nvPr/>
        </p:nvSpPr>
        <p:spPr>
          <a:xfrm>
            <a:off x="88803" y="5473316"/>
            <a:ext cx="25090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Не ставьте противни и другую посуду на дно камеры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, так как это препятствует циркуляции воздуха, надлежащему приготовлению пищи и может повредить эмаль внутри камеры.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1129413-3365-4861-82C3-F8B418DC3A47}"/>
              </a:ext>
            </a:extLst>
          </p:cNvPr>
          <p:cNvSpPr/>
          <p:nvPr/>
        </p:nvSpPr>
        <p:spPr>
          <a:xfrm>
            <a:off x="2719705" y="2005837"/>
            <a:ext cx="25750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Шарнир дверцы при нагрузке может</a:t>
            </a:r>
          </a:p>
          <a:p>
            <a:r>
              <a:rPr lang="ru-RU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повредиться.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Не ставьте тяжелую посуду на открытую дверцу. Не опирайтесь на дверцу при очистке прибора. Не наступайте на открытую дверцу и не разрешайте детям сидеть на ней.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0435F581-4DED-4F8A-92DA-EC138B54319C}"/>
              </a:ext>
            </a:extLst>
          </p:cNvPr>
          <p:cNvSpPr/>
          <p:nvPr/>
        </p:nvSpPr>
        <p:spPr>
          <a:xfrm>
            <a:off x="2717657" y="3239946"/>
            <a:ext cx="26638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Не закрывайте и не загораживайте</a:t>
            </a:r>
          </a:p>
          <a:p>
            <a:r>
              <a:rPr lang="ru-RU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вентиляционные отверстия!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E0A7A0E-D3D7-4943-AA44-C8C5F23DF126}"/>
              </a:ext>
            </a:extLst>
          </p:cNvPr>
          <p:cNvSpPr/>
          <p:nvPr/>
        </p:nvSpPr>
        <p:spPr>
          <a:xfrm>
            <a:off x="2712341" y="4800342"/>
            <a:ext cx="2575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Возможные несоответствия в цветовых оттенках между различными приборами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или компонентами в пределах одной производственной линии могут возникать по причине различных факторов, таких как: различные углы обозрения, цвет фона, освещение в помещении.</a:t>
            </a:r>
            <a:endParaRPr lang="ru-RU" sz="10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8CC025F-4B73-4FA4-9DFC-7BD5F1219B40}"/>
              </a:ext>
            </a:extLst>
          </p:cNvPr>
          <p:cNvSpPr/>
          <p:nvPr/>
        </p:nvSpPr>
        <p:spPr>
          <a:xfrm>
            <a:off x="2717656" y="3770933"/>
            <a:ext cx="2457349" cy="903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 целях безопасности держите такие материалы, как </a:t>
            </a:r>
            <a:r>
              <a:rPr lang="ru-RU" sz="1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полиэтиленовая пленка и пенопласт</a:t>
            </a:r>
            <a:r>
              <a:rPr lang="ru-RU" sz="1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в недоступном для детей месте. Иначе они могут быть опасными.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-7-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8C92C4E-51DF-498E-A2F5-54741CCF02D1}"/>
              </a:ext>
            </a:extLst>
          </p:cNvPr>
          <p:cNvSpPr/>
          <p:nvPr/>
        </p:nvSpPr>
        <p:spPr>
          <a:xfrm>
            <a:off x="79315" y="6520321"/>
            <a:ext cx="52483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Производитель не несет гражданской или уголовной ответственности, за повреждения, причиной которых было игнорирование приведенных указаний по безопасности и установке прибора.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D96B554-797F-428B-AE63-80C19A05089E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43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3787</TotalTime>
  <Words>7809</Words>
  <Application>Microsoft Office PowerPoint</Application>
  <PresentationFormat>Произвольный</PresentationFormat>
  <Paragraphs>885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RF maunfeld</dc:creator>
  <cp:lastModifiedBy>User</cp:lastModifiedBy>
  <cp:revision>193</cp:revision>
  <cp:lastPrinted>2020-03-19T11:01:07Z</cp:lastPrinted>
  <dcterms:created xsi:type="dcterms:W3CDTF">2018-04-11T15:11:13Z</dcterms:created>
  <dcterms:modified xsi:type="dcterms:W3CDTF">2020-03-24T11:42:57Z</dcterms:modified>
</cp:coreProperties>
</file>